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notesMasterIdLst>
    <p:notesMasterId r:id="rId35"/>
  </p:notesMasterIdLst>
  <p:handoutMasterIdLst>
    <p:handoutMasterId r:id="rId36"/>
  </p:handoutMasterIdLst>
  <p:sldIdLst>
    <p:sldId id="256" r:id="rId2"/>
    <p:sldId id="297" r:id="rId3"/>
    <p:sldId id="296" r:id="rId4"/>
    <p:sldId id="306" r:id="rId5"/>
    <p:sldId id="283" r:id="rId6"/>
    <p:sldId id="259" r:id="rId7"/>
    <p:sldId id="294" r:id="rId8"/>
    <p:sldId id="307" r:id="rId9"/>
    <p:sldId id="308" r:id="rId10"/>
    <p:sldId id="304" r:id="rId11"/>
    <p:sldId id="303" r:id="rId12"/>
    <p:sldId id="291" r:id="rId13"/>
    <p:sldId id="286" r:id="rId14"/>
    <p:sldId id="302" r:id="rId15"/>
    <p:sldId id="316" r:id="rId16"/>
    <p:sldId id="317" r:id="rId17"/>
    <p:sldId id="309" r:id="rId18"/>
    <p:sldId id="330" r:id="rId19"/>
    <p:sldId id="329" r:id="rId20"/>
    <p:sldId id="310" r:id="rId21"/>
    <p:sldId id="318" r:id="rId22"/>
    <p:sldId id="319" r:id="rId23"/>
    <p:sldId id="320" r:id="rId24"/>
    <p:sldId id="321" r:id="rId25"/>
    <p:sldId id="322" r:id="rId26"/>
    <p:sldId id="312" r:id="rId27"/>
    <p:sldId id="313" r:id="rId28"/>
    <p:sldId id="314" r:id="rId29"/>
    <p:sldId id="323" r:id="rId30"/>
    <p:sldId id="324" r:id="rId31"/>
    <p:sldId id="325" r:id="rId32"/>
    <p:sldId id="326" r:id="rId33"/>
    <p:sldId id="327" r:id="rId34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Georgi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Georgi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Georgi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Georgi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Georgia" pitchFamily="18" charset="0"/>
        <a:ea typeface="+mn-ea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Georgia" pitchFamily="18" charset="0"/>
        <a:ea typeface="+mn-ea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Georgia" pitchFamily="18" charset="0"/>
        <a:ea typeface="+mn-ea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Georgia" pitchFamily="18" charset="0"/>
        <a:ea typeface="+mn-ea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Georgia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ie Kanki" initials="J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977ED4"/>
    <a:srgbClr val="B6A8D8"/>
    <a:srgbClr val="53256D"/>
    <a:srgbClr val="660066"/>
    <a:srgbClr val="FF99CC"/>
    <a:srgbClr val="3A1953"/>
    <a:srgbClr val="464CA0"/>
    <a:srgbClr val="0000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92" autoAdjust="0"/>
    <p:restoredTop sz="94660" autoAdjust="0"/>
  </p:normalViewPr>
  <p:slideViewPr>
    <p:cSldViewPr>
      <p:cViewPr varScale="1">
        <p:scale>
          <a:sx n="116" d="100"/>
          <a:sy n="116" d="100"/>
        </p:scale>
        <p:origin x="1626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notesViewPr>
    <p:cSldViewPr>
      <p:cViewPr varScale="1">
        <p:scale>
          <a:sx n="110" d="100"/>
          <a:sy n="110" d="100"/>
        </p:scale>
        <p:origin x="-612" y="-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C5FB4CD-84E4-42A8-9332-A47803BCD2E3}" type="datetimeFigureOut">
              <a:rPr lang="en-US"/>
              <a:pPr>
                <a:defRPr/>
              </a:pPr>
              <a:t>4/8/2015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2F376EA-A536-461D-B08D-E10F95138B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42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5531CC0-FA51-4542-941C-FA562206C8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495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3E993AF-97B8-4BC4-B9C3-597CB8939804}" type="slidenum">
              <a:rPr lang="en-US" altLang="en-US" smtClean="0">
                <a:latin typeface="Georgia" pitchFamily="18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>
              <a:latin typeface="Georgia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9699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3001963" cy="4524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UB-MKT-10/08/07</a:t>
            </a: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77863"/>
            <a:ext cx="4718050" cy="3540125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  <p:sp>
        <p:nvSpPr>
          <p:cNvPr id="43013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812213"/>
            <a:ext cx="3001963" cy="4524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MKT-SOB-SOE- 3-8-10</a:t>
            </a:r>
          </a:p>
        </p:txBody>
      </p:sp>
    </p:spTree>
    <p:extLst>
      <p:ext uri="{BB962C8B-B14F-4D97-AF65-F5344CB8AC3E}">
        <p14:creationId xmlns:p14="http://schemas.microsoft.com/office/powerpoint/2010/main" val="1003870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77863"/>
            <a:ext cx="4718050" cy="3540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02088" y="8812213"/>
            <a:ext cx="3001962" cy="452437"/>
          </a:xfrm>
          <a:prstGeom prst="rect">
            <a:avLst/>
          </a:prstGeom>
        </p:spPr>
        <p:txBody>
          <a:bodyPr/>
          <a:lstStyle/>
          <a:p>
            <a:fld id="{87B8FE14-68C4-42CD-8C7A-E081B1EC5A8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28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2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77863"/>
            <a:ext cx="4718050" cy="3540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02088" y="8812213"/>
            <a:ext cx="3001962" cy="452437"/>
          </a:xfrm>
          <a:prstGeom prst="rect">
            <a:avLst/>
          </a:prstGeom>
        </p:spPr>
        <p:txBody>
          <a:bodyPr/>
          <a:lstStyle/>
          <a:p>
            <a:fld id="{87B8FE14-68C4-42CD-8C7A-E081B1EC5A8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664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3001963" cy="4524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UB-MKT-10/08/07</a:t>
            </a: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77863"/>
            <a:ext cx="4718050" cy="3540125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  <p:sp>
        <p:nvSpPr>
          <p:cNvPr id="43013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812213"/>
            <a:ext cx="3001963" cy="4524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MKT-SOB-SOE- 3-8-10</a:t>
            </a:r>
          </a:p>
        </p:txBody>
      </p:sp>
    </p:spTree>
    <p:extLst>
      <p:ext uri="{BB962C8B-B14F-4D97-AF65-F5344CB8AC3E}">
        <p14:creationId xmlns:p14="http://schemas.microsoft.com/office/powerpoint/2010/main" val="35606683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77863"/>
            <a:ext cx="4718050" cy="3540125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  <p:sp>
        <p:nvSpPr>
          <p:cNvPr id="45060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0" y="8812213"/>
            <a:ext cx="3001963" cy="4524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MKT-SOB-SOE- 3-8-10</a:t>
            </a:r>
          </a:p>
        </p:txBody>
      </p:sp>
    </p:spTree>
    <p:extLst>
      <p:ext uri="{BB962C8B-B14F-4D97-AF65-F5344CB8AC3E}">
        <p14:creationId xmlns:p14="http://schemas.microsoft.com/office/powerpoint/2010/main" val="16119640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77863"/>
            <a:ext cx="4718050" cy="3540125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  <p:sp>
        <p:nvSpPr>
          <p:cNvPr id="52228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0" y="8812213"/>
            <a:ext cx="3001963" cy="4524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MKT-SOB-SOE- 3-8-10</a:t>
            </a:r>
          </a:p>
        </p:txBody>
      </p:sp>
    </p:spTree>
    <p:extLst>
      <p:ext uri="{BB962C8B-B14F-4D97-AF65-F5344CB8AC3E}">
        <p14:creationId xmlns:p14="http://schemas.microsoft.com/office/powerpoint/2010/main" val="14525629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77863"/>
            <a:ext cx="4718050" cy="3540125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  <p:sp>
        <p:nvSpPr>
          <p:cNvPr id="48132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0" y="8812213"/>
            <a:ext cx="3001963" cy="4524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MKT-SOB-SOE- 3-8-10</a:t>
            </a:r>
          </a:p>
        </p:txBody>
      </p:sp>
    </p:spTree>
    <p:extLst>
      <p:ext uri="{BB962C8B-B14F-4D97-AF65-F5344CB8AC3E}">
        <p14:creationId xmlns:p14="http://schemas.microsoft.com/office/powerpoint/2010/main" val="3611444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77863"/>
            <a:ext cx="4718050" cy="3540125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  <p:sp>
        <p:nvSpPr>
          <p:cNvPr id="82948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8812213"/>
            <a:ext cx="3001963" cy="4524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MKT-SOB-SOE- 3-8-10</a:t>
            </a:r>
          </a:p>
        </p:txBody>
      </p:sp>
    </p:spTree>
    <p:extLst>
      <p:ext uri="{BB962C8B-B14F-4D97-AF65-F5344CB8AC3E}">
        <p14:creationId xmlns:p14="http://schemas.microsoft.com/office/powerpoint/2010/main" val="3573408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77863"/>
            <a:ext cx="4718050" cy="3540125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  <p:sp>
        <p:nvSpPr>
          <p:cNvPr id="51204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0" y="8812213"/>
            <a:ext cx="3001963" cy="4524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MKT-SOB-SOE- 3-8-10</a:t>
            </a:r>
          </a:p>
        </p:txBody>
      </p:sp>
    </p:spTree>
    <p:extLst>
      <p:ext uri="{BB962C8B-B14F-4D97-AF65-F5344CB8AC3E}">
        <p14:creationId xmlns:p14="http://schemas.microsoft.com/office/powerpoint/2010/main" val="1130191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Excellent transportation system includes: Campus shuttle, City bus system, Metro North Rail system, easy access to I-95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043E6328-C8A8-4D3A-8F1A-A787770E6C1A}" type="slidenum">
              <a:rPr lang="en-US" altLang="en-US" sz="1200" smtClean="0"/>
              <a:pPr eaLnBrk="1" hangingPunct="1"/>
              <a:t>3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508912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D2CD37F-841F-4028-803D-FFA0C0119E9C}" type="slidenum">
              <a:rPr lang="en-US" altLang="en-US" smtClean="0">
                <a:latin typeface="Georgia" pitchFamily="18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 smtClean="0">
              <a:latin typeface="Georgia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About 5,000 students total</a:t>
            </a:r>
          </a:p>
          <a:p>
            <a:pPr eaLnBrk="1" hangingPunct="1"/>
            <a:r>
              <a:rPr lang="en-US" altLang="en-US" smtClean="0"/>
              <a:t>Appx 1200 International Students</a:t>
            </a:r>
          </a:p>
          <a:p>
            <a:pPr eaLnBrk="1" hangingPunct="1"/>
            <a:r>
              <a:rPr lang="en-US" altLang="en-US" smtClean="0"/>
              <a:t>2,400 Ugrad students- 400 are Intnl</a:t>
            </a:r>
          </a:p>
          <a:p>
            <a:pPr eaLnBrk="1" hangingPunct="1"/>
            <a:r>
              <a:rPr lang="en-US" altLang="en-US" smtClean="0"/>
              <a:t>2,600 Grad students- 800 are Intnl</a:t>
            </a:r>
          </a:p>
        </p:txBody>
      </p:sp>
    </p:spTree>
    <p:extLst>
      <p:ext uri="{BB962C8B-B14F-4D97-AF65-F5344CB8AC3E}">
        <p14:creationId xmlns:p14="http://schemas.microsoft.com/office/powerpoint/2010/main" val="1651261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AF01E86-BE5C-43D8-9B9F-87778C7273C0}" type="slidenum">
              <a:rPr lang="en-US" altLang="en-US" smtClean="0">
                <a:latin typeface="Georgia" pitchFamily="18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>
              <a:latin typeface="Georgia" pitchFamily="18" charset="0"/>
            </a:endParaRPr>
          </a:p>
        </p:txBody>
      </p:sp>
      <p:sp>
        <p:nvSpPr>
          <p:cNvPr id="3072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Ave. Class size is 17. Higher numbers in gen eds, lower numbers in labs, specialty classes, etc. One-on-one time with professor- REAL relationships with teachers</a:t>
            </a:r>
          </a:p>
        </p:txBody>
      </p:sp>
    </p:spTree>
    <p:extLst>
      <p:ext uri="{BB962C8B-B14F-4D97-AF65-F5344CB8AC3E}">
        <p14:creationId xmlns:p14="http://schemas.microsoft.com/office/powerpoint/2010/main" val="271684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816C8F8-9EB1-4B6B-9DBD-2C0E02A06124}" type="slidenum">
              <a:rPr lang="en-US" altLang="en-US" smtClean="0">
                <a:latin typeface="Georgia" pitchFamily="18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 smtClean="0">
              <a:latin typeface="Georgia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16422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77863"/>
            <a:ext cx="4718050" cy="3540125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  <p:sp>
        <p:nvSpPr>
          <p:cNvPr id="40964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0" y="8812213"/>
            <a:ext cx="3001963" cy="4524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MKT-SOB-SOE- 3-8-10</a:t>
            </a:r>
          </a:p>
        </p:txBody>
      </p:sp>
    </p:spTree>
    <p:extLst>
      <p:ext uri="{BB962C8B-B14F-4D97-AF65-F5344CB8AC3E}">
        <p14:creationId xmlns:p14="http://schemas.microsoft.com/office/powerpoint/2010/main" val="4043470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C92F7AF-9A5D-412D-8369-2EBE850F6155}" type="slidenum">
              <a:rPr lang="en-US" altLang="en-US" smtClean="0">
                <a:latin typeface="Georgia" pitchFamily="18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en-US" smtClean="0">
              <a:latin typeface="Georgia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30964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CE3C3B-F715-418B-8497-92074378292A}" type="slidenum">
              <a:rPr lang="en-US" altLang="en-US" smtClean="0">
                <a:latin typeface="Georgia" pitchFamily="18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 smtClean="0">
              <a:latin typeface="Georgia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10392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E31EE55-76B6-47BE-A48D-DA7D7C99ADF5}" type="slidenum">
              <a:rPr lang="en-US" altLang="en-US" smtClean="0">
                <a:latin typeface="Georgia" pitchFamily="18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US" altLang="en-US" smtClean="0">
              <a:latin typeface="Georgia" pitchFamily="18" charset="0"/>
            </a:endParaRPr>
          </a:p>
        </p:txBody>
      </p:sp>
      <p:sp>
        <p:nvSpPr>
          <p:cNvPr id="3481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Note that additional services come largely from Career Services- but the school and dept work closely together.</a:t>
            </a:r>
          </a:p>
        </p:txBody>
      </p:sp>
    </p:spTree>
    <p:extLst>
      <p:ext uri="{BB962C8B-B14F-4D97-AF65-F5344CB8AC3E}">
        <p14:creationId xmlns:p14="http://schemas.microsoft.com/office/powerpoint/2010/main" val="1268388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8A135-8BB3-4589-90C2-17CEA3A64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58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F0756-2481-4AD2-9D5C-D0586A47B0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28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A305E-3852-4303-8378-3C1E9090A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498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76919-F5CC-4268-B05F-21CED5867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86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D9986-7528-41FD-B42A-F1F5ADE99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16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538CF-E3EE-4AB5-B954-0D68CAEB8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01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20844-DDB3-468E-A80A-E3D3F37CB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23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0AB1E-B01F-4C48-91A2-D5EE379C7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14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A01CF-69ED-4394-B4B0-FA47216EC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18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9EDF8-007F-4D06-B8AF-ABE2C9453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44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50D03-5DAC-4B76-88D1-849123879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98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61557-085B-43C7-979C-284A9DE52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59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6B740AC7-5480-4202-AF83-00646E3F7E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1" r:id="rId2"/>
    <p:sldLayoutId id="2147483869" r:id="rId3"/>
    <p:sldLayoutId id="2147483862" r:id="rId4"/>
    <p:sldLayoutId id="2147483870" r:id="rId5"/>
    <p:sldLayoutId id="2147483863" r:id="rId6"/>
    <p:sldLayoutId id="2147483864" r:id="rId7"/>
    <p:sldLayoutId id="2147483871" r:id="rId8"/>
    <p:sldLayoutId id="2147483872" r:id="rId9"/>
    <p:sldLayoutId id="2147483865" r:id="rId10"/>
    <p:sldLayoutId id="2147483866" r:id="rId11"/>
    <p:sldLayoutId id="214748386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jpeg"/><Relationship Id="rId18" Type="http://schemas.openxmlformats.org/officeDocument/2006/relationships/image" Target="../media/image41.jpeg"/><Relationship Id="rId3" Type="http://schemas.openxmlformats.org/officeDocument/2006/relationships/image" Target="../media/image27.png"/><Relationship Id="rId21" Type="http://schemas.openxmlformats.org/officeDocument/2006/relationships/image" Target="../media/image44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17" Type="http://schemas.openxmlformats.org/officeDocument/2006/relationships/image" Target="../media/image40.png"/><Relationship Id="rId25" Type="http://schemas.openxmlformats.org/officeDocument/2006/relationships/image" Target="../media/image48.jpeg"/><Relationship Id="rId2" Type="http://schemas.openxmlformats.org/officeDocument/2006/relationships/image" Target="../media/image26.png"/><Relationship Id="rId16" Type="http://schemas.openxmlformats.org/officeDocument/2006/relationships/image" Target="../media/image39.jpeg"/><Relationship Id="rId20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24" Type="http://schemas.openxmlformats.org/officeDocument/2006/relationships/image" Target="../media/image47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10" Type="http://schemas.openxmlformats.org/officeDocument/2006/relationships/image" Target="../media/image33.jpeg"/><Relationship Id="rId19" Type="http://schemas.openxmlformats.org/officeDocument/2006/relationships/image" Target="../media/image42.png"/><Relationship Id="rId4" Type="http://schemas.openxmlformats.org/officeDocument/2006/relationships/image" Target="../media/image24.png"/><Relationship Id="rId9" Type="http://schemas.openxmlformats.org/officeDocument/2006/relationships/image" Target="../media/image32.jpeg"/><Relationship Id="rId14" Type="http://schemas.openxmlformats.org/officeDocument/2006/relationships/image" Target="../media/image37.png"/><Relationship Id="rId22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6.emf"/><Relationship Id="rId4" Type="http://schemas.openxmlformats.org/officeDocument/2006/relationships/oleObject" Target="../embeddings/Microsoft_Excel_97-2003_Worksheet1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A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" r="515"/>
          <a:stretch/>
        </p:blipFill>
        <p:spPr bwMode="auto">
          <a:xfrm>
            <a:off x="0" y="1066801"/>
            <a:ext cx="9121897" cy="579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4937125" y="1717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60000"/>
              <a:buFont typeface="Wingdings" pitchFamily="2" charset="2"/>
              <a:buChar char=""/>
              <a:defRPr sz="21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Font typeface="Wingdings" pitchFamily="2" charset="2"/>
              <a:buChar char=""/>
              <a:defRPr sz="19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"/>
              <a:defRPr sz="17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"/>
              <a:defRPr sz="16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505" y="-76200"/>
            <a:ext cx="9248776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505" y="-26987"/>
            <a:ext cx="9248776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9400" y="381000"/>
            <a:ext cx="5943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/>
              </a:rPr>
              <a:t>Shintaro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/>
              </a:rPr>
              <a:t>Akatsu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/>
              </a:rPr>
              <a:t> School of Design</a:t>
            </a:r>
          </a:p>
          <a:p>
            <a:endParaRPr lang="en-US" sz="2800" dirty="0" smtClean="0">
              <a:latin typeface="Adobe Garamond Pro"/>
            </a:endParaRPr>
          </a:p>
          <a:p>
            <a:endParaRPr lang="en-US" sz="2800" dirty="0">
              <a:latin typeface="Adobe Garamond Pro"/>
            </a:endParaRPr>
          </a:p>
        </p:txBody>
      </p:sp>
      <p:pic>
        <p:nvPicPr>
          <p:cNvPr id="4" name="Picture 1" descr="GD34.jpg"/>
          <p:cNvPicPr>
            <a:picLocks noChangeAspect="1" noChangeArrowheads="1"/>
          </p:cNvPicPr>
          <p:nvPr/>
        </p:nvPicPr>
        <p:blipFill rotWithShape="1">
          <a:blip r:embed="rId3"/>
          <a:srcRect l="24607" r="26359"/>
          <a:stretch/>
        </p:blipFill>
        <p:spPr bwMode="auto">
          <a:xfrm>
            <a:off x="581487" y="1981200"/>
            <a:ext cx="2574925" cy="39392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4" descr="P10102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657600"/>
            <a:ext cx="2196448" cy="2093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5" descr="3_sketchideat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08200" y="4080220"/>
            <a:ext cx="2844800" cy="2198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3733800" y="1981200"/>
            <a:ext cx="464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dobe Garamond Pro"/>
              </a:rPr>
              <a:t>BFA Graphic Design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dobe Garamond Pro"/>
              </a:rPr>
              <a:t>BS Industrial Design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dobe Garamond Pro"/>
              </a:rPr>
              <a:t>BS Interior Design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dobe Garamond Pro"/>
              </a:rPr>
              <a:t>MPS Design Management</a:t>
            </a:r>
            <a:endParaRPr lang="en-US" sz="2000" dirty="0">
              <a:latin typeface="Adobe Garamond Pro"/>
            </a:endParaRPr>
          </a:p>
        </p:txBody>
      </p:sp>
    </p:spTree>
    <p:extLst>
      <p:ext uri="{BB962C8B-B14F-4D97-AF65-F5344CB8AC3E}">
        <p14:creationId xmlns:p14="http://schemas.microsoft.com/office/powerpoint/2010/main" val="98561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505" y="-15240"/>
            <a:ext cx="9248776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5141" y="1764347"/>
            <a:ext cx="8534400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60000"/>
              <a:buFont typeface="Wingdings" pitchFamily="2" charset="2"/>
              <a:buChar char=""/>
              <a:defRPr sz="21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Font typeface="Wingdings" pitchFamily="2" charset="2"/>
              <a:buChar char=""/>
              <a:defRPr sz="19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"/>
              <a:defRPr sz="17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"/>
              <a:defRPr sz="16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1800" i="1" dirty="0" smtClean="0">
                <a:latin typeface="Adobe Garamond Pro"/>
              </a:rPr>
              <a:t>The College of Public </a:t>
            </a:r>
            <a:r>
              <a:rPr lang="en-US" altLang="en-US" sz="1800" i="1" dirty="0">
                <a:latin typeface="Adobe Garamond Pro"/>
              </a:rPr>
              <a:t>&amp;</a:t>
            </a:r>
            <a:r>
              <a:rPr lang="en-US" altLang="en-US" sz="1800" i="1" dirty="0" smtClean="0">
                <a:latin typeface="Adobe Garamond Pro"/>
              </a:rPr>
              <a:t> International Affairs </a:t>
            </a:r>
            <a:r>
              <a:rPr lang="en-US" altLang="en-US" sz="1800" dirty="0" smtClean="0">
                <a:latin typeface="Adobe Garamond Pro"/>
              </a:rPr>
              <a:t>offers 6 distinctive Bachelors of Arts program and </a:t>
            </a:r>
            <a:r>
              <a:rPr lang="en-US" altLang="en-US" sz="1800" dirty="0">
                <a:latin typeface="Adobe Garamond Pro"/>
              </a:rPr>
              <a:t>3</a:t>
            </a:r>
            <a:r>
              <a:rPr lang="en-US" altLang="en-US" sz="1800" dirty="0" smtClean="0">
                <a:latin typeface="Adobe Garamond Pro"/>
              </a:rPr>
              <a:t> globally focused Master’s programs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>
                <a:latin typeface="Adobe Garamond Pro"/>
              </a:rPr>
              <a:t>Focus on cultural literacy, effective communication &amp; research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>
                <a:latin typeface="Adobe Garamond Pro"/>
              </a:rPr>
              <a:t>Solid academic prep for careers in international public service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>
                <a:latin typeface="Adobe Garamond Pro"/>
              </a:rPr>
              <a:t>Privileged access to the United Nations &amp; NGO consultative status</a:t>
            </a:r>
            <a:endParaRPr lang="en-US" altLang="en-US" sz="1600" dirty="0" smtClean="0">
              <a:latin typeface="Adobe Garamond Pr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289778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/>
              </a:rPr>
              <a:t>A truly international experience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983" y="4199423"/>
            <a:ext cx="6019800" cy="2407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4932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505" y="-26987"/>
            <a:ext cx="9248776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8" name="Subtitle 4"/>
          <p:cNvSpPr>
            <a:spLocks/>
          </p:cNvSpPr>
          <p:nvPr/>
        </p:nvSpPr>
        <p:spPr bwMode="auto">
          <a:xfrm>
            <a:off x="381000" y="2176463"/>
            <a:ext cx="419688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60000"/>
              <a:buFont typeface="Wingdings" pitchFamily="2" charset="2"/>
              <a:buChar char=""/>
              <a:defRPr sz="21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Font typeface="Wingdings" pitchFamily="2" charset="2"/>
              <a:buChar char=""/>
              <a:defRPr sz="19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"/>
              <a:defRPr sz="17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"/>
              <a:defRPr sz="16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eaLnBrk="1" hangingPunct="1">
              <a:buSzTx/>
              <a:buFontTx/>
              <a:buChar char="•"/>
            </a:pPr>
            <a:endParaRPr lang="en-US" altLang="en-US" sz="2000" dirty="0">
              <a:latin typeface="Georgia" panose="02040502050405020303" pitchFamily="18" charset="0"/>
              <a:cs typeface="Times New Roman" pitchFamily="18" charset="0"/>
            </a:endParaRPr>
          </a:p>
          <a:p>
            <a:pPr lvl="1" eaLnBrk="1" hangingPunct="1">
              <a:buSzTx/>
              <a:buFontTx/>
              <a:buChar char="•"/>
            </a:pPr>
            <a:r>
              <a:rPr lang="en-US" altLang="en-US" sz="1800" dirty="0" smtClean="0">
                <a:latin typeface="Adobe Garamond Pro"/>
                <a:cs typeface="Times New Roman" pitchFamily="18" charset="0"/>
              </a:rPr>
              <a:t>Experienced and </a:t>
            </a:r>
            <a:r>
              <a:rPr lang="en-US" altLang="en-US" sz="1800" dirty="0">
                <a:latin typeface="Adobe Garamond Pro"/>
                <a:cs typeface="Times New Roman" pitchFamily="18" charset="0"/>
              </a:rPr>
              <a:t>caring </a:t>
            </a:r>
            <a:r>
              <a:rPr lang="en-US" altLang="en-US" sz="1800" dirty="0" smtClean="0">
                <a:latin typeface="Adobe Garamond Pro"/>
                <a:cs typeface="Times New Roman" pitchFamily="18" charset="0"/>
              </a:rPr>
              <a:t>instructors with </a:t>
            </a:r>
            <a:r>
              <a:rPr lang="en-US" altLang="en-US" sz="1800" dirty="0">
                <a:latin typeface="Adobe Garamond Pro"/>
                <a:cs typeface="Times New Roman" pitchFamily="18" charset="0"/>
              </a:rPr>
              <a:t>advanced degrees</a:t>
            </a:r>
          </a:p>
          <a:p>
            <a:pPr lvl="1" eaLnBrk="1" hangingPunct="1">
              <a:buSzTx/>
              <a:buFontTx/>
              <a:buChar char="•"/>
            </a:pPr>
            <a:r>
              <a:rPr lang="en-US" altLang="en-US" sz="1800" dirty="0">
                <a:latin typeface="Adobe Garamond Pro"/>
                <a:cs typeface="Times New Roman" pitchFamily="18" charset="0"/>
              </a:rPr>
              <a:t>Special Orientation </a:t>
            </a:r>
          </a:p>
          <a:p>
            <a:pPr eaLnBrk="1" hangingPunct="1">
              <a:buSzTx/>
              <a:buFontTx/>
              <a:buChar char="•"/>
            </a:pPr>
            <a:endParaRPr lang="en-US" altLang="en-US" sz="800" dirty="0">
              <a:latin typeface="Adobe Garamond Pro"/>
              <a:cs typeface="Times New Roman" pitchFamily="18" charset="0"/>
            </a:endParaRPr>
          </a:p>
          <a:p>
            <a:pPr lvl="1" eaLnBrk="1" hangingPunct="1">
              <a:buSzTx/>
              <a:buFontTx/>
              <a:buChar char="•"/>
            </a:pPr>
            <a:r>
              <a:rPr lang="en-US" altLang="en-US" sz="1800" dirty="0" smtClean="0">
                <a:latin typeface="Adobe Garamond Pro"/>
                <a:cs typeface="Times New Roman" pitchFamily="18" charset="0"/>
              </a:rPr>
              <a:t>Program structure: </a:t>
            </a:r>
            <a:r>
              <a:rPr lang="en-US" altLang="en-US" sz="1800" dirty="0">
                <a:latin typeface="Adobe Garamond Pro"/>
                <a:cs typeface="Times New Roman" pitchFamily="18" charset="0"/>
              </a:rPr>
              <a:t>6 levels (2 months each session)</a:t>
            </a:r>
          </a:p>
          <a:p>
            <a:pPr eaLnBrk="1" hangingPunct="1">
              <a:buSzTx/>
              <a:buFontTx/>
              <a:buChar char="•"/>
            </a:pPr>
            <a:endParaRPr lang="en-US" altLang="en-US" sz="800" dirty="0">
              <a:latin typeface="Adobe Garamond Pro"/>
              <a:cs typeface="Times New Roman" pitchFamily="18" charset="0"/>
            </a:endParaRPr>
          </a:p>
          <a:p>
            <a:pPr lvl="1" eaLnBrk="1" hangingPunct="1">
              <a:buSzTx/>
              <a:buFontTx/>
              <a:buChar char="•"/>
            </a:pPr>
            <a:r>
              <a:rPr lang="en-US" altLang="en-US" sz="1800" dirty="0">
                <a:latin typeface="Adobe Garamond Pro"/>
                <a:cs typeface="Times New Roman" pitchFamily="18" charset="0"/>
              </a:rPr>
              <a:t>Weekend trips to New York City, Niagara Falls, &amp; Washington, D.C. and beach outings, winter ski trips</a:t>
            </a:r>
          </a:p>
          <a:p>
            <a:pPr eaLnBrk="1" hangingPunct="1">
              <a:buSzTx/>
              <a:buFontTx/>
              <a:buNone/>
            </a:pPr>
            <a:endParaRPr lang="en-US" altLang="en-US" sz="2400" dirty="0">
              <a:latin typeface="Georgia" panose="02040502050405020303" pitchFamily="18" charset="0"/>
              <a:cs typeface="Times New Roman" pitchFamily="18" charset="0"/>
            </a:endParaRPr>
          </a:p>
          <a:p>
            <a:pPr eaLnBrk="1" hangingPunct="1">
              <a:buSzTx/>
              <a:buFontTx/>
              <a:buNone/>
            </a:pPr>
            <a:endParaRPr lang="en-US" altLang="en-US" sz="2400" dirty="0">
              <a:latin typeface="Georgia" panose="02040502050405020303" pitchFamily="18" charset="0"/>
              <a:cs typeface="Times New Roman" pitchFamily="18" charset="0"/>
            </a:endParaRPr>
          </a:p>
        </p:txBody>
      </p:sp>
      <p:pic>
        <p:nvPicPr>
          <p:cNvPr id="23556" name="Picture 10" descr="ext1_1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33600"/>
            <a:ext cx="3352800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2590800" y="293271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/>
              </a:rPr>
              <a:t>English Language Institute ELI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505" y="-26987"/>
            <a:ext cx="9248776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35075" y="-109061"/>
            <a:ext cx="7908925" cy="990600"/>
          </a:xfrm>
        </p:spPr>
        <p:txBody>
          <a:bodyPr/>
          <a:lstStyle/>
          <a:p>
            <a:pPr algn="ctr">
              <a:defRPr/>
            </a:pPr>
            <a:r>
              <a:rPr lang="en-US" sz="3200" dirty="0" smtClean="0">
                <a:solidFill>
                  <a:schemeClr val="bg1"/>
                </a:solidFill>
                <a:latin typeface="Adobe Garamond Pro"/>
              </a:rPr>
              <a:t>Scholarships &amp; Financial Aid</a:t>
            </a:r>
            <a:endParaRPr lang="en-US" sz="3200" dirty="0">
              <a:solidFill>
                <a:schemeClr val="bg1"/>
              </a:solidFill>
              <a:latin typeface="Adobe Garamond Pro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1066800" y="1774826"/>
            <a:ext cx="3273425" cy="639762"/>
          </a:xfrm>
        </p:spPr>
        <p:txBody>
          <a:bodyPr/>
          <a:lstStyle/>
          <a:p>
            <a:pPr marL="17462" indent="0">
              <a:buFont typeface="Wingdings" pitchFamily="2" charset="2"/>
              <a:buNone/>
              <a:defRPr/>
            </a:pPr>
            <a:r>
              <a:rPr lang="en-US" sz="3200" dirty="0" smtClean="0">
                <a:latin typeface="Adobe Garamond Pro"/>
              </a:rPr>
              <a:t>Undergraduate</a:t>
            </a:r>
            <a:endParaRPr lang="en-US" dirty="0">
              <a:latin typeface="Adobe Garamond Pro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1066800" y="1874838"/>
            <a:ext cx="3276600" cy="2286000"/>
          </a:xfrm>
        </p:spPr>
        <p:txBody>
          <a:bodyPr/>
          <a:lstStyle/>
          <a:p>
            <a:pPr eaLnBrk="1" hangingPunct="1">
              <a:buSzTx/>
              <a:buFontTx/>
              <a:buChar char="•"/>
              <a:defRPr/>
            </a:pPr>
            <a:r>
              <a:rPr lang="en-US" altLang="en-US" dirty="0" smtClean="0">
                <a:latin typeface="Adobe Garamond Pro"/>
                <a:cs typeface="Times New Roman" charset="0"/>
              </a:rPr>
              <a:t>Academic </a:t>
            </a:r>
            <a:r>
              <a:rPr lang="en-US" altLang="en-US" dirty="0">
                <a:latin typeface="Adobe Garamond Pro"/>
                <a:cs typeface="Times New Roman" charset="0"/>
              </a:rPr>
              <a:t>Scholarships</a:t>
            </a:r>
          </a:p>
          <a:p>
            <a:pPr eaLnBrk="1" hangingPunct="1">
              <a:buSzTx/>
              <a:buFontTx/>
              <a:buNone/>
              <a:defRPr/>
            </a:pPr>
            <a:r>
              <a:rPr lang="en-US" altLang="en-US" dirty="0">
                <a:latin typeface="Adobe Garamond Pro"/>
                <a:cs typeface="Times New Roman" charset="0"/>
              </a:rPr>
              <a:t>   </a:t>
            </a:r>
            <a:r>
              <a:rPr lang="en-US" altLang="en-US" dirty="0" smtClean="0">
                <a:latin typeface="Adobe Garamond Pro"/>
                <a:cs typeface="Times New Roman" charset="0"/>
              </a:rPr>
              <a:t>$</a:t>
            </a:r>
            <a:r>
              <a:rPr lang="en-US" altLang="en-US" dirty="0">
                <a:latin typeface="Adobe Garamond Pro"/>
                <a:cs typeface="Times New Roman" charset="0"/>
              </a:rPr>
              <a:t>10,000 to $15,000 per year </a:t>
            </a:r>
            <a:endParaRPr lang="en-US" altLang="en-US" dirty="0" smtClean="0">
              <a:latin typeface="Adobe Garamond Pro"/>
              <a:cs typeface="Times New Roman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800600" y="1798638"/>
            <a:ext cx="3273425" cy="639762"/>
          </a:xfrm>
        </p:spPr>
        <p:txBody>
          <a:bodyPr>
            <a:noAutofit/>
          </a:bodyPr>
          <a:lstStyle/>
          <a:p>
            <a:pPr marL="17462" indent="0">
              <a:buFont typeface="Wingdings" pitchFamily="2" charset="2"/>
              <a:buNone/>
              <a:defRPr/>
            </a:pPr>
            <a:r>
              <a:rPr lang="en-US" sz="3200" dirty="0" smtClean="0">
                <a:latin typeface="Adobe Garamond Pro"/>
              </a:rPr>
              <a:t>Graduate</a:t>
            </a:r>
            <a:endParaRPr lang="en-US" sz="3600" dirty="0">
              <a:latin typeface="Adobe Garamond Pro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800600" y="2209800"/>
            <a:ext cx="3273425" cy="2743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latin typeface="Adobe Garamond Pro"/>
                <a:cs typeface="Times New Roman" charset="0"/>
              </a:rPr>
              <a:t>$</a:t>
            </a:r>
            <a:r>
              <a:rPr lang="en-US" altLang="en-US" dirty="0">
                <a:latin typeface="Adobe Garamond Pro"/>
                <a:cs typeface="Times New Roman" charset="0"/>
              </a:rPr>
              <a:t>3,000 to $5,000 for first </a:t>
            </a:r>
            <a:r>
              <a:rPr lang="en-US" altLang="en-US" dirty="0" smtClean="0">
                <a:latin typeface="Adobe Garamond Pro"/>
                <a:cs typeface="Times New Roman" charset="0"/>
              </a:rPr>
              <a:t>year*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latin typeface="Adobe Garamond Pro"/>
                <a:cs typeface="Times New Roman" charset="0"/>
              </a:rPr>
              <a:t>Assistantships, student </a:t>
            </a:r>
            <a:r>
              <a:rPr lang="en-US" altLang="en-US" dirty="0">
                <a:latin typeface="Adobe Garamond Pro"/>
                <a:cs typeface="Times New Roman" charset="0"/>
              </a:rPr>
              <a:t>worker </a:t>
            </a:r>
            <a:r>
              <a:rPr lang="en-US" altLang="en-US" dirty="0" smtClean="0">
                <a:latin typeface="Adobe Garamond Pro"/>
                <a:cs typeface="Times New Roman" charset="0"/>
              </a:rPr>
              <a:t>employment, and co-ops available after first year</a:t>
            </a:r>
            <a:endParaRPr lang="en-US" altLang="en-US" dirty="0">
              <a:latin typeface="Adobe Garamond Pro"/>
              <a:cs typeface="Times New Roman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9464" name="TextBox 6"/>
          <p:cNvSpPr txBox="1">
            <a:spLocks noChangeArrowheads="1"/>
          </p:cNvSpPr>
          <p:nvPr/>
        </p:nvSpPr>
        <p:spPr bwMode="auto">
          <a:xfrm>
            <a:off x="914400" y="4876800"/>
            <a:ext cx="7239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6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 sz="1800" dirty="0">
                <a:latin typeface="Adobe Garamond Pro"/>
                <a:cs typeface="Times New Roman" pitchFamily="18" charset="0"/>
              </a:rPr>
              <a:t>All F-1 students are eligible for on-campus employment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1800" dirty="0">
                <a:latin typeface="Adobe Garamond Pro"/>
                <a:cs typeface="Times New Roman" pitchFamily="18" charset="0"/>
              </a:rPr>
              <a:t>Scholarships based on academic merit and English language proficiency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2683" y="3738979"/>
            <a:ext cx="3505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/>
              </a:rPr>
              <a:t>Scholarships not Available for ESL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2683" y="6019800"/>
            <a:ext cx="7080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* For applicants to Master’s programs in School of Business, School of Engineering, </a:t>
            </a:r>
            <a:br>
              <a:rPr lang="en-US" sz="1400" i="1" dirty="0" smtClean="0"/>
            </a:br>
            <a:r>
              <a:rPr lang="en-US" sz="1400" i="1" dirty="0" smtClean="0"/>
              <a:t>   and College of Public and International Affairs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505" y="-26987"/>
            <a:ext cx="9248776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 descr="http://www.bridgeport.edu/files/3913/6733/2618/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83" y="1752599"/>
            <a:ext cx="7162800" cy="27867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14400" y="4604742"/>
            <a:ext cx="65532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SzPct val="60000"/>
              <a:buFont typeface="Wingdings" pitchFamily="2" charset="2"/>
              <a:buChar char=""/>
              <a:defRPr sz="21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Font typeface="Wingdings" pitchFamily="2" charset="2"/>
              <a:buChar char=""/>
              <a:defRPr sz="19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"/>
              <a:defRPr sz="17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"/>
              <a:defRPr sz="16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marL="342900" indent="-342900" eaLnBrk="1" hangingPunct="1">
              <a:lnSpc>
                <a:spcPct val="200000"/>
              </a:lnSpc>
              <a:spcBef>
                <a:spcPct val="0"/>
              </a:spcBef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latin typeface="Adobe Garamond Pro"/>
              </a:rPr>
              <a:t>Award-winning programs and extensive research opportunities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latin typeface="Adobe Garamond Pro"/>
              </a:rPr>
              <a:t>Fastest growing engineering school in New England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latin typeface="Adobe Garamond Pro"/>
              </a:rPr>
              <a:t>One of the highest placement rates in the country 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latin typeface="Adobe Garamond Pro"/>
              </a:rPr>
              <a:t>Generous scholarships, assistantships, and work-study available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43200" y="28565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/>
              </a:rPr>
              <a:t>Engineering for the future</a:t>
            </a:r>
          </a:p>
        </p:txBody>
      </p:sp>
      <p:pic>
        <p:nvPicPr>
          <p:cNvPr id="11267" name="Picture 3" descr="USNews-CIT-20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800600"/>
            <a:ext cx="13144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56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505" y="-26987"/>
            <a:ext cx="9248776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381000" y="4106325"/>
            <a:ext cx="8534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60000"/>
              <a:buFont typeface="Wingdings" pitchFamily="2" charset="2"/>
              <a:buChar char=""/>
              <a:defRPr sz="21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Font typeface="Wingdings" pitchFamily="2" charset="2"/>
              <a:buChar char=""/>
              <a:defRPr sz="19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"/>
              <a:defRPr sz="17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"/>
              <a:defRPr sz="16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marL="342900" indent="-342900" eaLnBrk="1" hangingPunct="1">
              <a:lnSpc>
                <a:spcPct val="200000"/>
              </a:lnSpc>
              <a:spcBef>
                <a:spcPct val="0"/>
              </a:spcBef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>
                <a:latin typeface="Adobe Garamond Pro"/>
              </a:rPr>
              <a:t>Solid balance of academic theory and real-world practice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>
                <a:latin typeface="Adobe Garamond Pro"/>
              </a:rPr>
              <a:t>Professors with extensive business experience 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>
                <a:latin typeface="Adobe Garamond Pro"/>
              </a:rPr>
              <a:t>Adaptable programs keeping up with changing times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1800" dirty="0" smtClean="0">
                <a:latin typeface="Adobe Garamond Pro"/>
              </a:rPr>
              <a:t>Additional services: Resume-building, interview practice,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SzTx/>
              <a:buNone/>
              <a:defRPr/>
            </a:pPr>
            <a:r>
              <a:rPr lang="en-US" altLang="en-US" sz="1800" dirty="0">
                <a:latin typeface="Adobe Garamond Pro"/>
              </a:rPr>
              <a:t> </a:t>
            </a:r>
            <a:r>
              <a:rPr lang="en-US" altLang="en-US" sz="1800" dirty="0" smtClean="0">
                <a:latin typeface="Adobe Garamond Pro"/>
              </a:rPr>
              <a:t>    career fairs, etc…</a:t>
            </a:r>
            <a:endParaRPr lang="en-US" altLang="en-US" sz="1600" dirty="0" smtClean="0">
              <a:latin typeface="Adobe Garamond Pro"/>
            </a:endParaRPr>
          </a:p>
        </p:txBody>
      </p:sp>
      <p:pic>
        <p:nvPicPr>
          <p:cNvPr id="15364" name="Picture 8" descr="Photo of New York City, school is close to NY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13560"/>
            <a:ext cx="6324600" cy="22168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2590800" y="339586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/>
              </a:rPr>
              <a:t>A 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/>
              </a:rPr>
              <a:t>Career-Oriented Business Program</a:t>
            </a:r>
            <a:endParaRPr lang="en-US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527" y="4495800"/>
            <a:ext cx="2374804" cy="152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86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1" y="3990946"/>
            <a:ext cx="184731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 sz="20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268" name="Line 5"/>
          <p:cNvSpPr>
            <a:spLocks noChangeShapeType="1"/>
          </p:cNvSpPr>
          <p:nvPr/>
        </p:nvSpPr>
        <p:spPr bwMode="auto">
          <a:xfrm>
            <a:off x="321880" y="772675"/>
            <a:ext cx="8822120" cy="0"/>
          </a:xfrm>
          <a:prstGeom prst="line">
            <a:avLst/>
          </a:prstGeom>
          <a:noFill/>
          <a:ln w="57150">
            <a:solidFill>
              <a:srgbClr val="680088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2820" y="1531624"/>
            <a:ext cx="8500240" cy="4796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Multiple areas of expertise: accounting, finance, international, human resources, management, and marketing</a:t>
            </a:r>
          </a:p>
          <a:p>
            <a:pPr marL="274320" indent="-27432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All courses taught by professors with terminal degrees, extensive work experience, or both</a:t>
            </a:r>
          </a:p>
          <a:p>
            <a:pPr marL="274320" indent="-27432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History of award winning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student teams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(e.g. CT Business Plan Competition, Stock Market Competition)</a:t>
            </a:r>
          </a:p>
          <a:p>
            <a:pPr marL="274320" indent="-27432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Interdisciplinary programs with Engineering, College of Public &amp; International Affairs &amp;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Shintaro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Akatsu School of Design</a:t>
            </a:r>
          </a:p>
          <a:p>
            <a:pPr marL="274320" indent="-27432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Clubs and extracurricular activities, such as volunteer tax preparation , investment and chess club, SCORE chapter, etc.</a:t>
            </a:r>
          </a:p>
          <a:p>
            <a:pPr marL="274320" indent="-274320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MBA program offered onsite and online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6" y="-26987"/>
            <a:ext cx="9271430" cy="1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232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0" y="9760"/>
            <a:ext cx="8077200" cy="76291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HIGHLIGHTS – SCHOOL OF BUSINESS @ UB</a:t>
            </a:r>
          </a:p>
        </p:txBody>
      </p:sp>
    </p:spTree>
    <p:extLst>
      <p:ext uri="{BB962C8B-B14F-4D97-AF65-F5344CB8AC3E}">
        <p14:creationId xmlns:p14="http://schemas.microsoft.com/office/powerpoint/2010/main" val="107434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123" y="1296099"/>
            <a:ext cx="8229600" cy="5562600"/>
          </a:xfrm>
        </p:spPr>
        <p:txBody>
          <a:bodyPr>
            <a:noAutofit/>
          </a:bodyPr>
          <a:lstStyle/>
          <a:p>
            <a:pPr marL="457200" indent="-400050" defTabSz="1257300">
              <a:spcBef>
                <a:spcPct val="50000"/>
              </a:spcBef>
              <a:buFont typeface="Wingdings" pitchFamily="2" charset="2"/>
              <a:buChar char="§"/>
              <a:tabLst>
                <a:tab pos="3143250" algn="l"/>
              </a:tabLst>
              <a:defRPr/>
            </a:pPr>
            <a:r>
              <a:rPr lang="en-US" sz="2400" dirty="0" smtClean="0"/>
              <a:t>M.S. in Biomedical Engineering</a:t>
            </a:r>
          </a:p>
          <a:p>
            <a:pPr marL="457200" indent="-400050" defTabSz="1257300">
              <a:spcBef>
                <a:spcPct val="50000"/>
              </a:spcBef>
              <a:buFont typeface="Wingdings" pitchFamily="2" charset="2"/>
              <a:buChar char="§"/>
              <a:tabLst>
                <a:tab pos="3143250" algn="l"/>
              </a:tabLst>
              <a:defRPr/>
            </a:pPr>
            <a:r>
              <a:rPr lang="en-US" sz="2400" dirty="0" smtClean="0"/>
              <a:t>M.S. in Computer Science</a:t>
            </a:r>
          </a:p>
          <a:p>
            <a:pPr marL="457200" indent="-400050" defTabSz="1257300">
              <a:spcBef>
                <a:spcPct val="45000"/>
              </a:spcBef>
              <a:buFont typeface="Wingdings" pitchFamily="2" charset="2"/>
              <a:buChar char="§"/>
              <a:tabLst>
                <a:tab pos="3143250" algn="l"/>
              </a:tabLst>
              <a:defRPr/>
            </a:pPr>
            <a:r>
              <a:rPr lang="en-US" sz="2400" dirty="0" smtClean="0"/>
              <a:t>M.S. in Computer Engineering</a:t>
            </a:r>
          </a:p>
          <a:p>
            <a:pPr marL="457200" indent="-400050" defTabSz="1257300">
              <a:spcBef>
                <a:spcPct val="45000"/>
              </a:spcBef>
              <a:buFont typeface="Wingdings" pitchFamily="2" charset="2"/>
              <a:buChar char="§"/>
              <a:tabLst>
                <a:tab pos="3143250" algn="l"/>
              </a:tabLst>
              <a:defRPr/>
            </a:pPr>
            <a:r>
              <a:rPr lang="en-US" sz="2400" dirty="0" smtClean="0"/>
              <a:t>M.S. in Electrical Engineering  </a:t>
            </a:r>
          </a:p>
          <a:p>
            <a:pPr marL="457200" indent="-400050" defTabSz="1257300">
              <a:spcBef>
                <a:spcPct val="45000"/>
              </a:spcBef>
              <a:buFont typeface="Wingdings" pitchFamily="2" charset="2"/>
              <a:buChar char="§"/>
              <a:tabLst>
                <a:tab pos="3143250" algn="l"/>
              </a:tabLst>
              <a:defRPr/>
            </a:pPr>
            <a:r>
              <a:rPr lang="en-US" sz="2400" dirty="0" smtClean="0"/>
              <a:t>M.S. in Mechanical Engineering</a:t>
            </a:r>
          </a:p>
          <a:p>
            <a:pPr marL="457200" indent="-400050" defTabSz="1257300">
              <a:spcBef>
                <a:spcPct val="45000"/>
              </a:spcBef>
              <a:buFont typeface="Wingdings" pitchFamily="2" charset="2"/>
              <a:buChar char="§"/>
              <a:tabLst>
                <a:tab pos="3143250" algn="l"/>
              </a:tabLst>
              <a:defRPr/>
            </a:pPr>
            <a:r>
              <a:rPr lang="en-US" sz="2400" dirty="0" smtClean="0"/>
              <a:t>M.S. in Technology Management</a:t>
            </a:r>
          </a:p>
          <a:p>
            <a:pPr marL="457200" indent="-400050" defTabSz="1257300">
              <a:spcBef>
                <a:spcPct val="45000"/>
              </a:spcBef>
              <a:buFont typeface="Wingdings" pitchFamily="2" charset="2"/>
              <a:buChar char="§"/>
              <a:tabLst>
                <a:tab pos="3143250" algn="l"/>
              </a:tabLst>
              <a:defRPr/>
            </a:pPr>
            <a:r>
              <a:rPr lang="en-US" sz="2400" dirty="0" smtClean="0"/>
              <a:t>M.B.A. (Business Administration)</a:t>
            </a:r>
          </a:p>
          <a:p>
            <a:pPr marL="457200" indent="-400050" defTabSz="1257300">
              <a:spcBef>
                <a:spcPct val="45000"/>
              </a:spcBef>
              <a:buFont typeface="Wingdings" pitchFamily="2" charset="2"/>
              <a:buChar char="§"/>
              <a:tabLst>
                <a:tab pos="3143250" algn="l"/>
              </a:tabLst>
              <a:defRPr/>
            </a:pPr>
            <a:r>
              <a:rPr lang="en-US" sz="2400" dirty="0" smtClean="0"/>
              <a:t>Ph.D. in Computer Science &amp; Engineering</a:t>
            </a:r>
          </a:p>
          <a:p>
            <a:pPr marL="457200" indent="-400050" defTabSz="1257300">
              <a:spcBef>
                <a:spcPct val="45000"/>
              </a:spcBef>
              <a:buFont typeface="Wingdings" pitchFamily="2" charset="2"/>
              <a:buChar char="§"/>
              <a:tabLst>
                <a:tab pos="3143250" algn="l"/>
              </a:tabLst>
              <a:defRPr/>
            </a:pPr>
            <a:r>
              <a:rPr lang="en-US" sz="2400" dirty="0" smtClean="0"/>
              <a:t>Ph.D. in Technology Management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1156725" y="848570"/>
            <a:ext cx="7987275" cy="0"/>
          </a:xfrm>
          <a:prstGeom prst="line">
            <a:avLst/>
          </a:prstGeom>
          <a:noFill/>
          <a:ln w="57150">
            <a:solidFill>
              <a:srgbClr val="680088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E55AD3-3637-4B1B-8B89-D0A63905433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6" y="-26987"/>
            <a:ext cx="9271430" cy="1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36146"/>
            <a:ext cx="6705600" cy="578254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GRADUATE DEGREE PROGRAMS </a:t>
            </a:r>
            <a:r>
              <a:rPr lang="en-US" sz="2400" b="1" dirty="0" smtClean="0">
                <a:solidFill>
                  <a:schemeClr val="bg1"/>
                </a:solidFill>
              </a:rPr>
              <a:t>IN </a:t>
            </a:r>
            <a:r>
              <a:rPr lang="en-US" sz="2400" b="1" dirty="0" smtClean="0">
                <a:solidFill>
                  <a:schemeClr val="bg1"/>
                </a:solidFill>
              </a:rPr>
              <a:t>ENGINEERING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79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9255" y="1338788"/>
            <a:ext cx="5540335" cy="520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3908" name="Rectangle 20"/>
          <p:cNvSpPr>
            <a:spLocks noGrp="1" noChangeArrowheads="1"/>
          </p:cNvSpPr>
          <p:nvPr>
            <p:ph type="title" idx="4294967295"/>
          </p:nvPr>
        </p:nvSpPr>
        <p:spPr>
          <a:xfrm>
            <a:off x="1080830" y="89620"/>
            <a:ext cx="7893080" cy="986635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Technology Management Focuses on Three Major Interdisciplinary Areas - Management and Leadership, Engineering and Technology, and Business, Process, Functional and Analysis Competencie</a:t>
            </a:r>
            <a:r>
              <a:rPr lang="en-US" sz="1800" b="1" dirty="0" smtClean="0">
                <a:solidFill>
                  <a:srgbClr val="542E8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</a:p>
        </p:txBody>
      </p:sp>
      <p:sp>
        <p:nvSpPr>
          <p:cNvPr id="13320" name="Line 14"/>
          <p:cNvSpPr>
            <a:spLocks noChangeShapeType="1"/>
          </p:cNvSpPr>
          <p:nvPr/>
        </p:nvSpPr>
        <p:spPr bwMode="auto">
          <a:xfrm>
            <a:off x="0" y="1152150"/>
            <a:ext cx="9144000" cy="0"/>
          </a:xfrm>
          <a:prstGeom prst="line">
            <a:avLst/>
          </a:prstGeom>
          <a:noFill/>
          <a:ln w="57150">
            <a:solidFill>
              <a:srgbClr val="680088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3326" name="Picture 57" descr="UBlogo100x1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9376"/>
            <a:ext cx="1063625" cy="99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Slide Number Placeholder 29"/>
          <p:cNvSpPr txBox="1">
            <a:spLocks/>
          </p:cNvSpPr>
          <p:nvPr/>
        </p:nvSpPr>
        <p:spPr bwMode="auto">
          <a:xfrm>
            <a:off x="6581775" y="661659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69C2AF2E-1BFB-4281-BFC6-A110E314C196}" type="slidenum">
              <a:rPr lang="en-US" sz="1000" smtClean="0">
                <a:solidFill>
                  <a:srgbClr val="000000"/>
                </a:solidFill>
                <a:latin typeface="Palatino Linotype" pitchFamily="18" charset="0"/>
                <a:cs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z="1000" dirty="0">
              <a:solidFill>
                <a:srgbClr val="000000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295150" y="1911100"/>
            <a:ext cx="197327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2D2D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000" b="1" dirty="0" smtClean="0">
                <a:solidFill>
                  <a:srgbClr val="2D2D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Management, Leadership, People and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srgbClr val="2D2D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Team Building Skills</a:t>
            </a:r>
            <a:endParaRPr lang="en-US" sz="2000" b="1" dirty="0">
              <a:solidFill>
                <a:srgbClr val="2D2D8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55"/>
          <p:cNvSpPr txBox="1">
            <a:spLocks noChangeArrowheads="1"/>
          </p:cNvSpPr>
          <p:nvPr/>
        </p:nvSpPr>
        <p:spPr bwMode="auto">
          <a:xfrm>
            <a:off x="5710425" y="1477290"/>
            <a:ext cx="1821479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100" b="1" dirty="0" smtClean="0">
              <a:solidFill>
                <a:srgbClr val="1238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2D2D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Business, Industry, Process,   Functional and Analysis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2D2D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Skills</a:t>
            </a:r>
            <a:endParaRPr lang="en-US" b="1" dirty="0">
              <a:solidFill>
                <a:srgbClr val="2D2D8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55"/>
          <p:cNvSpPr txBox="1">
            <a:spLocks noChangeArrowheads="1"/>
          </p:cNvSpPr>
          <p:nvPr/>
        </p:nvSpPr>
        <p:spPr bwMode="auto">
          <a:xfrm>
            <a:off x="4069313" y="4514737"/>
            <a:ext cx="1916113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100" b="1" dirty="0" smtClean="0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2D2D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Technical and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2D2D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Engineering Skills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2D2D8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 bwMode="auto">
          <a:xfrm>
            <a:off x="3964839" y="3049525"/>
            <a:ext cx="2049165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dirty="0" smtClean="0">
                <a:solidFill>
                  <a:srgbClr val="2D2D8A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4116630" y="2085275"/>
            <a:ext cx="16696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2D2D8A">
                    <a:lumMod val="7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MBA</a:t>
            </a:r>
            <a:endParaRPr lang="en-US" sz="3600" b="1" dirty="0">
              <a:solidFill>
                <a:srgbClr val="2D2D8A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245985" y="5629955"/>
            <a:ext cx="43260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6505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  TM     =   3 Competencies </a:t>
            </a:r>
            <a:endParaRPr lang="en-US" sz="1200" b="1" dirty="0">
              <a:solidFill>
                <a:srgbClr val="06505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245985" y="6009430"/>
            <a:ext cx="43260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6505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  MBA   =  2 Competencies </a:t>
            </a:r>
            <a:endParaRPr lang="en-US" sz="1200" b="1" dirty="0">
              <a:solidFill>
                <a:srgbClr val="06505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646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Blogo100x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05" y="12631"/>
            <a:ext cx="987731" cy="91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621" y="-62170"/>
            <a:ext cx="7911380" cy="91074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rgbClr val="7030A0"/>
                </a:solidFill>
              </a:rPr>
              <a:t>ENGINEERING Laboratories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415" y="1000360"/>
            <a:ext cx="8229600" cy="5562600"/>
          </a:xfrm>
        </p:spPr>
        <p:txBody>
          <a:bodyPr>
            <a:noAutofit/>
          </a:bodyPr>
          <a:lstStyle/>
          <a:p>
            <a:pPr lvl="1">
              <a:buFontTx/>
              <a:buChar char="•"/>
            </a:pPr>
            <a:r>
              <a:rPr lang="en-US" altLang="en-US" dirty="0"/>
              <a:t> </a:t>
            </a:r>
            <a:r>
              <a:rPr lang="en-US" altLang="en-US" dirty="0" smtClean="0"/>
              <a:t>  Robotics Intelligent Sensing &amp; Control (RISC) Lab</a:t>
            </a:r>
          </a:p>
          <a:p>
            <a:pPr lvl="1">
              <a:buFontTx/>
              <a:buChar char="•"/>
            </a:pPr>
            <a:r>
              <a:rPr lang="en-US" altLang="en-US" dirty="0"/>
              <a:t> </a:t>
            </a:r>
            <a:r>
              <a:rPr lang="en-US" altLang="en-US" dirty="0" smtClean="0"/>
              <a:t>  Advanced </a:t>
            </a:r>
            <a:r>
              <a:rPr lang="en-US" altLang="en-US" dirty="0"/>
              <a:t>digital design and VLSI </a:t>
            </a:r>
            <a:r>
              <a:rPr lang="en-US" altLang="en-US"/>
              <a:t>/ </a:t>
            </a:r>
            <a:r>
              <a:rPr lang="en-US" altLang="en-US" smtClean="0"/>
              <a:t>FPGA Lab</a:t>
            </a:r>
            <a:endParaRPr lang="en-US" altLang="en-US" dirty="0"/>
          </a:p>
          <a:p>
            <a:pPr lvl="1">
              <a:buFontTx/>
              <a:buChar char="•"/>
            </a:pPr>
            <a:r>
              <a:rPr lang="en-US" altLang="en-US" dirty="0"/>
              <a:t>   Advanced networking and </a:t>
            </a:r>
            <a:r>
              <a:rPr lang="en-US" altLang="en-US" dirty="0" smtClean="0"/>
              <a:t>telecommunications Lab</a:t>
            </a:r>
            <a:endParaRPr lang="en-US" altLang="en-US" dirty="0"/>
          </a:p>
          <a:p>
            <a:pPr lvl="1">
              <a:buFontTx/>
              <a:buChar char="•"/>
            </a:pPr>
            <a:r>
              <a:rPr lang="en-US" altLang="en-US" dirty="0" smtClean="0"/>
              <a:t>   High </a:t>
            </a:r>
            <a:r>
              <a:rPr lang="en-US" altLang="en-US" dirty="0"/>
              <a:t>Performance </a:t>
            </a:r>
            <a:r>
              <a:rPr lang="en-US" altLang="en-US" dirty="0" smtClean="0"/>
              <a:t>Computing Lab</a:t>
            </a:r>
            <a:endParaRPr lang="en-US" altLang="en-US" dirty="0"/>
          </a:p>
          <a:p>
            <a:pPr lvl="1">
              <a:buFontTx/>
              <a:buChar char="•"/>
            </a:pPr>
            <a:r>
              <a:rPr lang="en-US" altLang="en-US" dirty="0"/>
              <a:t>   Power </a:t>
            </a:r>
            <a:r>
              <a:rPr lang="en-US" altLang="en-US" dirty="0" smtClean="0"/>
              <a:t>Electronics Lab</a:t>
            </a:r>
            <a:endParaRPr lang="en-US" altLang="en-US" dirty="0"/>
          </a:p>
          <a:p>
            <a:pPr lvl="1">
              <a:buFontTx/>
              <a:buChar char="•"/>
            </a:pPr>
            <a:r>
              <a:rPr lang="en-US" altLang="en-US" dirty="0"/>
              <a:t>   </a:t>
            </a:r>
            <a:r>
              <a:rPr lang="en-US" altLang="en-US" dirty="0" smtClean="0"/>
              <a:t>Biomedical Engineering Lab</a:t>
            </a:r>
          </a:p>
          <a:p>
            <a:pPr lvl="1">
              <a:buFontTx/>
              <a:buChar char="•"/>
            </a:pPr>
            <a:r>
              <a:rPr lang="en-US" altLang="en-US" dirty="0" smtClean="0"/>
              <a:t>   Programmable Logic Control (PLC) Lab</a:t>
            </a:r>
          </a:p>
          <a:p>
            <a:pPr lvl="1">
              <a:buFontTx/>
              <a:buChar char="•"/>
            </a:pPr>
            <a:r>
              <a:rPr lang="en-US" altLang="en-US" dirty="0" smtClean="0"/>
              <a:t>   Signal and Speech Processing Lab</a:t>
            </a:r>
          </a:p>
          <a:p>
            <a:pPr lvl="1">
              <a:buFontTx/>
              <a:buChar char="•"/>
            </a:pPr>
            <a:r>
              <a:rPr lang="en-US" altLang="en-US" dirty="0" smtClean="0"/>
              <a:t>   Digital/Biomedical </a:t>
            </a:r>
            <a:r>
              <a:rPr lang="en-US" altLang="en-US" dirty="0"/>
              <a:t>Embedded Systems &amp; Technology </a:t>
            </a:r>
            <a:r>
              <a:rPr lang="en-US" altLang="en-US" dirty="0" smtClean="0"/>
              <a:t>Lab</a:t>
            </a:r>
          </a:p>
          <a:p>
            <a:pPr lvl="1">
              <a:buFontTx/>
              <a:buChar char="•"/>
            </a:pPr>
            <a:r>
              <a:rPr lang="en-US" altLang="en-US" dirty="0"/>
              <a:t> </a:t>
            </a:r>
            <a:r>
              <a:rPr lang="en-US" altLang="en-US" dirty="0" smtClean="0"/>
              <a:t>  3D Modeling, Design &amp; Printing Lab</a:t>
            </a:r>
          </a:p>
          <a:p>
            <a:pPr lvl="1">
              <a:buFontTx/>
              <a:buChar char="•"/>
            </a:pPr>
            <a:endParaRPr lang="en-US" altLang="en-US" dirty="0" smtClean="0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1156725" y="848570"/>
            <a:ext cx="7987275" cy="0"/>
          </a:xfrm>
          <a:prstGeom prst="line">
            <a:avLst/>
          </a:prstGeom>
          <a:noFill/>
          <a:ln w="57150">
            <a:solidFill>
              <a:srgbClr val="680088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E55AD3-3637-4B1B-8B89-D0A63905433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58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505" y="-76200"/>
            <a:ext cx="9248776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862151"/>
            <a:ext cx="4223217" cy="3319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4577883" y="152400"/>
            <a:ext cx="3584575" cy="1066800"/>
          </a:xfrm>
        </p:spPr>
        <p:txBody>
          <a:bodyPr>
            <a:normAutofit/>
          </a:bodyPr>
          <a:lstStyle/>
          <a:p>
            <a:pPr marL="18288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6000" dirty="0" err="1" smtClean="0">
                <a:solidFill>
                  <a:schemeClr val="bg1"/>
                </a:solidFill>
                <a:latin typeface="Adobe Garamond Pro" pitchFamily="18" charset="0"/>
              </a:rPr>
              <a:t>UB</a:t>
            </a:r>
            <a:r>
              <a:rPr lang="en-US" sz="3200" dirty="0" err="1" smtClean="0">
                <a:solidFill>
                  <a:schemeClr val="bg1"/>
                </a:solidFill>
                <a:latin typeface="Adobe Garamond Pro" pitchFamily="18" charset="0"/>
              </a:rPr>
              <a:t>elong</a:t>
            </a:r>
            <a:r>
              <a:rPr lang="en-US" sz="3200" dirty="0" smtClean="0">
                <a:solidFill>
                  <a:schemeClr val="bg1"/>
                </a:solidFill>
                <a:latin typeface="Adobe Garamond Pro" pitchFamily="18" charset="0"/>
              </a:rPr>
              <a:t> here!</a:t>
            </a:r>
          </a:p>
          <a:p>
            <a:pPr marL="274320" indent="-256032" eaLnBrk="1" fontAlgn="auto" hangingPunct="1">
              <a:spcAft>
                <a:spcPts val="0"/>
              </a:spcAft>
              <a:defRPr/>
            </a:pP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152401" y="1862150"/>
            <a:ext cx="3810000" cy="3700449"/>
          </a:xfrm>
        </p:spPr>
        <p:txBody>
          <a:bodyPr>
            <a:normAutofit/>
          </a:bodyPr>
          <a:lstStyle/>
          <a:p>
            <a:pPr marL="274320" indent="-25603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latin typeface="Adobe Garamond Pro" pitchFamily="18" charset="0"/>
            </a:endParaRPr>
          </a:p>
          <a:p>
            <a:pPr marL="274320" indent="-25603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latin typeface="Adobe Garamond Pro" pitchFamily="18" charset="0"/>
            </a:endParaRPr>
          </a:p>
          <a:p>
            <a:pPr marL="274320" indent="-25603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Adobe Garamond Pro" pitchFamily="18" charset="0"/>
              </a:rPr>
              <a:t>Founded in 1927</a:t>
            </a:r>
          </a:p>
          <a:p>
            <a:pPr marL="274320" indent="-25603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Adobe Garamond Pro" pitchFamily="18" charset="0"/>
              </a:rPr>
              <a:t>Small, private university</a:t>
            </a:r>
          </a:p>
          <a:p>
            <a:pPr marL="274320" indent="-25603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Adobe Garamond Pro" pitchFamily="18" charset="0"/>
              </a:rPr>
              <a:t>Greater New York City area</a:t>
            </a:r>
          </a:p>
          <a:p>
            <a:pPr marL="274320" indent="-25603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Adobe Garamond Pro" pitchFamily="18" charset="0"/>
              </a:rPr>
              <a:t>Fully accredited institution</a:t>
            </a:r>
          </a:p>
          <a:p>
            <a:pPr marL="274320" indent="-25603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Adobe Garamond Pro" pitchFamily="18" charset="0"/>
              </a:rPr>
              <a:t>Undergraduate &amp; Graduate</a:t>
            </a:r>
          </a:p>
          <a:p>
            <a:pPr marL="274320" indent="-25603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Adobe Garamond Pro" pitchFamily="18" charset="0"/>
              </a:rPr>
              <a:t>Student body representing 80 countries </a:t>
            </a:r>
          </a:p>
          <a:p>
            <a:pPr marL="274320" indent="-25603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004935" y="9760"/>
            <a:ext cx="8077200" cy="76291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400" b="1" dirty="0" smtClean="0">
                <a:solidFill>
                  <a:srgbClr val="7030A0"/>
                </a:solidFill>
              </a:rPr>
              <a:t>HIGHLIGHTS – SCHOOL OF ENGINEERING @ UB</a:t>
            </a:r>
            <a:endParaRPr lang="en-US" sz="2400" b="1" dirty="0" smtClean="0">
              <a:solidFill>
                <a:srgbClr val="542E82"/>
              </a:solidFill>
            </a:endParaRP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1" y="3990946"/>
            <a:ext cx="184731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 sz="20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268" name="Line 5"/>
          <p:cNvSpPr>
            <a:spLocks noChangeShapeType="1"/>
          </p:cNvSpPr>
          <p:nvPr/>
        </p:nvSpPr>
        <p:spPr bwMode="auto">
          <a:xfrm>
            <a:off x="321880" y="772675"/>
            <a:ext cx="8822120" cy="0"/>
          </a:xfrm>
          <a:prstGeom prst="line">
            <a:avLst/>
          </a:prstGeom>
          <a:noFill/>
          <a:ln w="57150">
            <a:solidFill>
              <a:srgbClr val="680088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pic>
        <p:nvPicPr>
          <p:cNvPr id="11269" name="Picture 8" descr="UBlogo100x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76" y="13726"/>
            <a:ext cx="925560" cy="83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1879" y="1067237"/>
            <a:ext cx="8424345" cy="4839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School of Engineering is internationally renowned for its inter-disciplinary programming and also offers many research and graduate concentrations, certificates, and  two degree opportunities within several multi disciplinary fields of study.</a:t>
            </a:r>
          </a:p>
          <a:p>
            <a:pPr marL="182880" indent="-18288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According to U.S. News, in 2014 UB’s IT program, which includes master’s degree programs in computer science and technology management, was ranked 11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best in the nation. UB ranked 29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in both the online bachelor’s and graduate engineering categories.</a:t>
            </a:r>
          </a:p>
          <a:p>
            <a:pPr marL="182880" indent="-18288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Sponsored research funding at the School of Engineering has quadrupled in the last three years. The school houses several research centers and laboratories that are internationally renowned.</a:t>
            </a:r>
          </a:p>
          <a:p>
            <a:pPr marL="182880" indent="-18288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SOE students have been awarded all the 1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2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&amp; 3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place awards for the graduate research project competition at the 2013 North East American Society of Engineering Education (ASEE) conference.</a:t>
            </a:r>
          </a:p>
          <a:p>
            <a:pPr marL="182880" indent="-18288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Select concentrations prepare students for industry certification exams (E.g. PMP, etc.)</a:t>
            </a:r>
          </a:p>
          <a:p>
            <a:pPr marL="182880" indent="-18288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UB has one of the highest job placement rates.</a:t>
            </a:r>
          </a:p>
        </p:txBody>
      </p:sp>
    </p:spTree>
    <p:extLst>
      <p:ext uri="{BB962C8B-B14F-4D97-AF65-F5344CB8AC3E}">
        <p14:creationId xmlns:p14="http://schemas.microsoft.com/office/powerpoint/2010/main" val="331078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9" descr="UBlogo100x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23825"/>
            <a:ext cx="113188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557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232621" y="241410"/>
            <a:ext cx="8879716" cy="6096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US" sz="2200" b="1" dirty="0" smtClean="0">
                <a:solidFill>
                  <a:srgbClr val="7030A0"/>
                </a:solidFill>
              </a:rPr>
              <a:t>RESEARCH AREAS  – TECHNOLOGY MANAGEMENT</a:t>
            </a:r>
          </a:p>
        </p:txBody>
      </p:sp>
      <p:sp>
        <p:nvSpPr>
          <p:cNvPr id="38917" name="TextBox 8"/>
          <p:cNvSpPr txBox="1">
            <a:spLocks noChangeArrowheads="1"/>
          </p:cNvSpPr>
          <p:nvPr/>
        </p:nvSpPr>
        <p:spPr bwMode="auto">
          <a:xfrm>
            <a:off x="1063445" y="1092070"/>
            <a:ext cx="7910465" cy="599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Analytics, Modeling &amp; Simulation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Bio-Medical/ Bio-Technology 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and Management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Entrepreneurship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, Intrapreneurship &amp; New Venture Creation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Creating &amp; Sustaining High Performance Global Leaders and Teams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New Product/Service Development and Commercialization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Strategic Marketing, Demand Creation, Growth and Innovation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Information Technology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Outsourcing and Strategic Sourcing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Quality Management and Lean Process Management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Program 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and Project Management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Supply Chain Management &amp; Logistics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Information 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Technology Strategy, Execution &amp; Governance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Manufacturing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Management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Service Management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Engineering 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and Science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Management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Technology Development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38"/>
          <p:cNvSpPr>
            <a:spLocks noChangeShapeType="1"/>
          </p:cNvSpPr>
          <p:nvPr/>
        </p:nvSpPr>
        <p:spPr bwMode="auto">
          <a:xfrm>
            <a:off x="1232621" y="924465"/>
            <a:ext cx="7911380" cy="0"/>
          </a:xfrm>
          <a:prstGeom prst="line">
            <a:avLst/>
          </a:prstGeom>
          <a:noFill/>
          <a:ln w="57150">
            <a:solidFill>
              <a:srgbClr val="680088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2AF2E-1BFB-4281-BFC6-A110E314C19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5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308515" y="-76200"/>
            <a:ext cx="8044871" cy="9144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2400" b="1" dirty="0" smtClean="0">
                <a:solidFill>
                  <a:srgbClr val="7030A0"/>
                </a:solidFill>
              </a:rPr>
              <a:t>RESEARCH AREAS – BIO-MEDICAL ENGINEERING</a:t>
            </a:r>
          </a:p>
        </p:txBody>
      </p:sp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1" y="4524346"/>
            <a:ext cx="184731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 sz="20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3014" name="TextBox 7"/>
          <p:cNvSpPr txBox="1">
            <a:spLocks noChangeArrowheads="1"/>
          </p:cNvSpPr>
          <p:nvPr/>
        </p:nvSpPr>
        <p:spPr bwMode="auto">
          <a:xfrm>
            <a:off x="1232620" y="722530"/>
            <a:ext cx="6388600" cy="634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Biomedical materials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Biomimicking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bioinspired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materials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Bioelectronics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BioMEMS</a:t>
            </a: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Biosignal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processing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Biorobotics</a:t>
            </a: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Bioimage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processing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Ergonomy</a:t>
            </a: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Bioinformatics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Gene sequencing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Communication in man-machine interface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Biosensing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Tissue Engineering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Cellular and molecular biology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Biometrics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Biomechanics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Biotechnology</a:t>
            </a:r>
          </a:p>
          <a:p>
            <a:pPr marL="342900" indent="-342900">
              <a:spcBef>
                <a:spcPct val="20000"/>
              </a:spcBef>
            </a:pPr>
            <a:endParaRPr lang="en-US" sz="1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9" descr="UBlogo100x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23825"/>
            <a:ext cx="113188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38"/>
          <p:cNvSpPr>
            <a:spLocks noChangeShapeType="1"/>
          </p:cNvSpPr>
          <p:nvPr/>
        </p:nvSpPr>
        <p:spPr bwMode="auto">
          <a:xfrm>
            <a:off x="1308517" y="772675"/>
            <a:ext cx="7835484" cy="0"/>
          </a:xfrm>
          <a:prstGeom prst="line">
            <a:avLst/>
          </a:prstGeom>
          <a:noFill/>
          <a:ln w="57150">
            <a:solidFill>
              <a:srgbClr val="680088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2AF2E-1BFB-4281-BFC6-A110E314C19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81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384410" y="86265"/>
            <a:ext cx="7759591" cy="8382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2400" b="1" dirty="0" smtClean="0">
                <a:solidFill>
                  <a:srgbClr val="7030A0"/>
                </a:solidFill>
              </a:rPr>
              <a:t>RESEARCH AREAS - COMPUTER SCIENCE &amp;  ENGINEERING</a:t>
            </a:r>
          </a:p>
        </p:txBody>
      </p:sp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1" y="3990946"/>
            <a:ext cx="184731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 sz="20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9942" name="TextBox 7"/>
          <p:cNvSpPr txBox="1">
            <a:spLocks noChangeArrowheads="1"/>
          </p:cNvSpPr>
          <p:nvPr/>
        </p:nvSpPr>
        <p:spPr bwMode="auto">
          <a:xfrm>
            <a:off x="1232621" y="965743"/>
            <a:ext cx="745418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05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Automation and  Manufacturing</a:t>
            </a:r>
          </a:p>
          <a:p>
            <a:pPr marL="342900" indent="-342900">
              <a:lnSpc>
                <a:spcPct val="105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Biomedical Engineering</a:t>
            </a:r>
          </a:p>
          <a:p>
            <a:pPr marL="342900" indent="-342900">
              <a:lnSpc>
                <a:spcPct val="105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Computer Architecture</a:t>
            </a:r>
          </a:p>
          <a:p>
            <a:pPr marL="342900" indent="-342900">
              <a:lnSpc>
                <a:spcPct val="105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Computer Arithmetic</a:t>
            </a:r>
          </a:p>
          <a:p>
            <a:pPr marL="342900" indent="-342900">
              <a:lnSpc>
                <a:spcPct val="105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Computer Networks</a:t>
            </a:r>
          </a:p>
          <a:p>
            <a:pPr marL="342900" indent="-342900">
              <a:lnSpc>
                <a:spcPct val="105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Control Systems</a:t>
            </a:r>
          </a:p>
          <a:p>
            <a:pPr marL="342900" indent="-342900">
              <a:lnSpc>
                <a:spcPct val="105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Digital Signal Processing &amp; Image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Processing</a:t>
            </a:r>
          </a:p>
          <a:p>
            <a:pPr marL="342900" indent="-342900">
              <a:lnSpc>
                <a:spcPct val="105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Formal Approaches for Design, Synthesis and Verification</a:t>
            </a:r>
          </a:p>
          <a:p>
            <a:pPr marL="342900" indent="-342900">
              <a:lnSpc>
                <a:spcPct val="105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Microelectronic Design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05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Multimedia Data Base Application</a:t>
            </a:r>
          </a:p>
          <a:p>
            <a:pPr marL="342900" indent="-342900">
              <a:lnSpc>
                <a:spcPct val="105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Parallel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and Distributed Architectures and Algorithms</a:t>
            </a:r>
          </a:p>
          <a:p>
            <a:pPr marL="342900" indent="-342900">
              <a:lnSpc>
                <a:spcPct val="105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Robotics</a:t>
            </a:r>
          </a:p>
          <a:p>
            <a:pPr marL="342900" indent="-342900">
              <a:lnSpc>
                <a:spcPct val="105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Scalable Web Architectures, SOA, GPS Applications. </a:t>
            </a:r>
          </a:p>
          <a:p>
            <a:pPr marL="342900" indent="-342900">
              <a:lnSpc>
                <a:spcPct val="105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Wireless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Communication</a:t>
            </a:r>
          </a:p>
          <a:p>
            <a:pPr marL="342900" indent="-342900">
              <a:spcBef>
                <a:spcPct val="50000"/>
              </a:spcBef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9" descr="UBlogo100x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3725"/>
            <a:ext cx="113188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38"/>
          <p:cNvSpPr>
            <a:spLocks noChangeShapeType="1"/>
          </p:cNvSpPr>
          <p:nvPr/>
        </p:nvSpPr>
        <p:spPr bwMode="auto">
          <a:xfrm>
            <a:off x="1308515" y="924465"/>
            <a:ext cx="7835485" cy="0"/>
          </a:xfrm>
          <a:prstGeom prst="line">
            <a:avLst/>
          </a:prstGeom>
          <a:noFill/>
          <a:ln w="57150">
            <a:solidFill>
              <a:srgbClr val="680088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2AF2E-1BFB-4281-BFC6-A110E314C19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1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384301" y="228600"/>
            <a:ext cx="7437439" cy="4572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2400" b="1" dirty="0" smtClean="0">
                <a:solidFill>
                  <a:srgbClr val="7030A0"/>
                </a:solidFill>
              </a:rPr>
              <a:t>RESEARCH AREAS - ELECTRICAL ENGINEERING</a:t>
            </a:r>
          </a:p>
        </p:txBody>
      </p:sp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1" y="3990946"/>
            <a:ext cx="184731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 sz="20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6324" name="TextBox 7"/>
          <p:cNvSpPr txBox="1">
            <a:spLocks noChangeArrowheads="1"/>
          </p:cNvSpPr>
          <p:nvPr/>
        </p:nvSpPr>
        <p:spPr bwMode="auto">
          <a:xfrm>
            <a:off x="1308101" y="796925"/>
            <a:ext cx="7150100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Distributed control and optimization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Electrical Properties of Plastic/Metal Composites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Electrical Safety and Electric Accident reconstruction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Electromagnetic Fields Applied To Lightning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Electronic Biological Sensors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Electronic Materials and Devices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Information processing and control of large-scale distributed systems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Medical Electronics &amp; Bio-Medical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Micro-electromechanical Systems (MEMS)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Micro-sensors and Micro-actuators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PLC (Programmable Logic Control)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Superconductors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Thin-film Solar Cells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VLSI design and testing</a:t>
            </a:r>
          </a:p>
          <a:p>
            <a:pPr marL="342900" indent="-342900">
              <a:spcBef>
                <a:spcPct val="50000"/>
              </a:spcBef>
            </a:pP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5" name="TextBox 12"/>
          <p:cNvSpPr txBox="1">
            <a:spLocks noChangeArrowheads="1"/>
          </p:cNvSpPr>
          <p:nvPr/>
        </p:nvSpPr>
        <p:spPr bwMode="auto">
          <a:xfrm>
            <a:off x="1" y="457200"/>
            <a:ext cx="11079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Times New Roman" pitchFamily="18" charset="0"/>
              </a:rPr>
              <a:t>	</a:t>
            </a:r>
          </a:p>
        </p:txBody>
      </p:sp>
      <p:pic>
        <p:nvPicPr>
          <p:cNvPr id="56326" name="Picture 39" descr="UBlogo100x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23825"/>
            <a:ext cx="113188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7" name="Line 38"/>
          <p:cNvSpPr>
            <a:spLocks noChangeShapeType="1"/>
          </p:cNvSpPr>
          <p:nvPr/>
        </p:nvSpPr>
        <p:spPr bwMode="auto">
          <a:xfrm>
            <a:off x="1384301" y="773113"/>
            <a:ext cx="7759700" cy="0"/>
          </a:xfrm>
          <a:prstGeom prst="line">
            <a:avLst/>
          </a:prstGeom>
          <a:noFill/>
          <a:ln w="57150">
            <a:solidFill>
              <a:srgbClr val="680088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6328" name="Slide Number Placeholder 9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2703747-B3C0-48EC-87CB-7971318915C1}" type="slidenum">
              <a:rPr lang="en-US" smtClean="0"/>
              <a:pPr/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119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384410" y="152401"/>
            <a:ext cx="7759591" cy="536575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2400" b="1" dirty="0" smtClean="0">
                <a:solidFill>
                  <a:srgbClr val="7030A0"/>
                </a:solidFill>
              </a:rPr>
              <a:t>RESEARCH AREAS – MECHANICAL ENGINEERING</a:t>
            </a:r>
          </a:p>
        </p:txBody>
      </p:sp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1" y="3990946"/>
            <a:ext cx="184731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 sz="20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1990" name="TextBox 7"/>
          <p:cNvSpPr txBox="1">
            <a:spLocks noChangeArrowheads="1"/>
          </p:cNvSpPr>
          <p:nvPr/>
        </p:nvSpPr>
        <p:spPr bwMode="auto">
          <a:xfrm>
            <a:off x="1232621" y="867393"/>
            <a:ext cx="7361815" cy="582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Automation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control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Aerodynamics and hydrodynamics in sports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Biomechanics,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biofluids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, biomaterials &amp; biomedical device design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Computational fluid dynamics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Computer Aided Design/ Engineering/ Manufacturing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Design optimization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Finite 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element analysis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HVAC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Laser 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material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processing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Materials Engineering </a:t>
            </a:r>
            <a:r>
              <a:rPr lang="en-US" sz="1900" smtClean="0">
                <a:latin typeface="Times New Roman" pitchFamily="18" charset="0"/>
                <a:cs typeface="Times New Roman" pitchFamily="18" charset="0"/>
              </a:rPr>
              <a:t>and Composites</a:t>
            </a: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Mechatronics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&amp; robotics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MEMS &amp; nanotechnology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Modeling and simulation of manufacturing process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Rapid prototyping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Solar energy and fuel cells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Thermal 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management of electronic devices and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systems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Vehicle aerodynamics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Welding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9" descr="UBlogo100x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3725"/>
            <a:ext cx="113188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38"/>
          <p:cNvSpPr>
            <a:spLocks noChangeShapeType="1"/>
          </p:cNvSpPr>
          <p:nvPr/>
        </p:nvSpPr>
        <p:spPr bwMode="auto">
          <a:xfrm>
            <a:off x="1384410" y="772675"/>
            <a:ext cx="7759591" cy="0"/>
          </a:xfrm>
          <a:prstGeom prst="line">
            <a:avLst/>
          </a:prstGeom>
          <a:noFill/>
          <a:ln w="57150">
            <a:solidFill>
              <a:srgbClr val="680088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2AF2E-1BFB-4281-BFC6-A110E314C19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3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724" y="89620"/>
            <a:ext cx="8078725" cy="935522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7030A0"/>
                </a:solidFill>
                <a:ea typeface="Verdana" pitchFamily="34" charset="0"/>
              </a:rPr>
              <a:t>STUDENT EMPLOYMENT</a:t>
            </a:r>
            <a:endParaRPr lang="en-US" sz="3600" b="1" dirty="0">
              <a:solidFill>
                <a:srgbClr val="7030A0"/>
              </a:solidFill>
              <a:ea typeface="Verdana" pitchFamily="34" charset="0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152400" y="1152150"/>
            <a:ext cx="4114800" cy="47244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2300" b="1" dirty="0" smtClean="0"/>
              <a:t>Career Center</a:t>
            </a:r>
          </a:p>
          <a:p>
            <a:pPr>
              <a:spcBef>
                <a:spcPct val="0"/>
              </a:spcBef>
            </a:pPr>
            <a:endParaRPr lang="en-US" sz="1900" b="1" dirty="0" smtClean="0"/>
          </a:p>
          <a:p>
            <a:pPr marL="231775" indent="-231775"/>
            <a:r>
              <a:rPr lang="en-US" sz="2000" dirty="0" smtClean="0"/>
              <a:t>On-Campus Employment – over 600 student jobs per semester</a:t>
            </a:r>
          </a:p>
          <a:p>
            <a:pPr marL="231775" indent="-231775"/>
            <a:r>
              <a:rPr lang="en-US" sz="2000" dirty="0" smtClean="0"/>
              <a:t>Career Services - Job Search &amp; Resume Development Assistance</a:t>
            </a:r>
          </a:p>
          <a:p>
            <a:pPr marL="231775" indent="-231775"/>
            <a:r>
              <a:rPr lang="en-US" sz="2000" dirty="0" smtClean="0"/>
              <a:t>Career Fairs and Campus Recruiting</a:t>
            </a:r>
          </a:p>
          <a:p>
            <a:pPr marL="231775" indent="-231775"/>
            <a:r>
              <a:rPr lang="en-US" sz="2000" dirty="0" smtClean="0"/>
              <a:t>Job and Internship Listings</a:t>
            </a:r>
          </a:p>
          <a:p>
            <a:pPr marL="231775" indent="-231775"/>
            <a:r>
              <a:rPr lang="en-US" sz="2000" dirty="0" smtClean="0"/>
              <a:t>CPT (Curricular Practical Training)</a:t>
            </a:r>
          </a:p>
          <a:p>
            <a:pPr marL="231775" indent="-231775"/>
            <a:r>
              <a:rPr lang="en-US" sz="2000" dirty="0" smtClean="0"/>
              <a:t>OPT (Optional Practical Training)</a:t>
            </a:r>
          </a:p>
          <a:p>
            <a:pPr>
              <a:buFont typeface="Wingdings" pitchFamily="2" charset="2"/>
              <a:buNone/>
            </a:pPr>
            <a:endParaRPr lang="en-US" sz="1900" dirty="0" smtClean="0"/>
          </a:p>
          <a:p>
            <a:pPr eaLnBrk="1" hangingPunct="1">
              <a:buFont typeface="Wingdings" pitchFamily="2" charset="2"/>
              <a:buChar char="Ø"/>
            </a:pPr>
            <a:endParaRPr lang="en-US" sz="1900" dirty="0" smtClean="0">
              <a:solidFill>
                <a:srgbClr val="5A00BE"/>
              </a:solidFill>
            </a:endParaRPr>
          </a:p>
        </p:txBody>
      </p:sp>
      <p:sp>
        <p:nvSpPr>
          <p:cNvPr id="26628" name="Line 5"/>
          <p:cNvSpPr>
            <a:spLocks noChangeShapeType="1"/>
          </p:cNvSpPr>
          <p:nvPr/>
        </p:nvSpPr>
        <p:spPr bwMode="auto">
          <a:xfrm>
            <a:off x="1080832" y="1000360"/>
            <a:ext cx="8063169" cy="0"/>
          </a:xfrm>
          <a:prstGeom prst="line">
            <a:avLst/>
          </a:prstGeom>
          <a:noFill/>
          <a:ln w="57150">
            <a:solidFill>
              <a:srgbClr val="680088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pic>
        <p:nvPicPr>
          <p:cNvPr id="26629" name="Picture 6" descr="UBlogo100x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7" y="0"/>
            <a:ext cx="1001455" cy="100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11" descr="interior_001"/>
          <p:cNvPicPr>
            <a:picLocks noChangeAspect="1" noChangeArrowheads="1"/>
          </p:cNvPicPr>
          <p:nvPr/>
        </p:nvPicPr>
        <p:blipFill>
          <a:blip r:embed="rId3" cstate="print"/>
          <a:srcRect r="19403" b="2583"/>
          <a:stretch>
            <a:fillRect/>
          </a:stretch>
        </p:blipFill>
        <p:spPr bwMode="auto">
          <a:xfrm>
            <a:off x="4419600" y="1303940"/>
            <a:ext cx="4572000" cy="4572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455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156724" y="89620"/>
            <a:ext cx="8139675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b="1" dirty="0" smtClean="0">
                <a:solidFill>
                  <a:srgbClr val="7030A0"/>
                </a:solidFill>
                <a:ea typeface="Verdana" pitchFamily="34" charset="0"/>
              </a:rPr>
              <a:t>FINANCIAL STIPENDS AND SCHOLARSHIPS</a:t>
            </a:r>
            <a:endParaRPr lang="en-US" sz="3600" b="1" dirty="0" smtClean="0">
              <a:solidFill>
                <a:srgbClr val="7030A0"/>
              </a:solidFill>
              <a:ea typeface="Verdana" pitchFamily="34" charset="0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70091" y="1455730"/>
            <a:ext cx="8803820" cy="4412584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buFont typeface="Arial" pitchFamily="34" charset="0"/>
              <a:buChar char="•"/>
            </a:pPr>
            <a:r>
              <a:rPr lang="en-US" sz="2000" u="sng" dirty="0" smtClean="0"/>
              <a:t>Graduate</a:t>
            </a:r>
            <a:r>
              <a:rPr lang="en-US" sz="2000" dirty="0" smtClean="0"/>
              <a:t> Assistantships, Research Assistantships and Student Worker employment available (600-700 on-campus jobs).</a:t>
            </a:r>
          </a:p>
          <a:p>
            <a:pPr algn="just" eaLnBrk="1" hangingPunct="1">
              <a:buFont typeface="Arial" pitchFamily="34" charset="0"/>
              <a:buChar char="•"/>
            </a:pPr>
            <a:endParaRPr lang="en-US" sz="2000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sz="2000" u="sng" dirty="0" smtClean="0"/>
              <a:t>Graduate</a:t>
            </a:r>
            <a:r>
              <a:rPr lang="en-US" sz="2000" dirty="0" smtClean="0"/>
              <a:t> Scholarship Program available for incoming domestic and international graduate students with award amounts of $3,000, $4,000, $5,000 and $6,000 per academic year for the first year graduate students in select schools. Eligibility for the award is based on the student’s record of academic achievement &amp; test scores.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2000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sz="2000" u="sng" dirty="0" smtClean="0"/>
              <a:t>Undergraduate </a:t>
            </a:r>
            <a:r>
              <a:rPr lang="en-US" sz="2000" dirty="0" smtClean="0"/>
              <a:t>Academic Scholarships - $10,000 to $15,000 per year.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2000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sz="2000" dirty="0" smtClean="0"/>
              <a:t>All  F-1 students are eligible for on-campus employment.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2000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sz="2000" dirty="0" smtClean="0"/>
              <a:t>Scholarship based on academic merit and other factors.</a:t>
            </a:r>
            <a:br>
              <a:rPr lang="en-US" sz="2000" dirty="0" smtClean="0"/>
            </a:br>
            <a:endParaRPr lang="en-US" sz="2000" dirty="0" smtClean="0"/>
          </a:p>
          <a:p>
            <a:pPr algn="just" eaLnBrk="1" hangingPunct="1">
              <a:buFont typeface="Wingdings 2" pitchFamily="18" charset="2"/>
              <a:buNone/>
            </a:pPr>
            <a:r>
              <a:rPr lang="en-US" sz="2000" dirty="0" smtClean="0"/>
              <a:t> </a:t>
            </a:r>
          </a:p>
        </p:txBody>
      </p:sp>
      <p:sp>
        <p:nvSpPr>
          <p:cNvPr id="27652" name="Line 5"/>
          <p:cNvSpPr>
            <a:spLocks noChangeShapeType="1"/>
          </p:cNvSpPr>
          <p:nvPr/>
        </p:nvSpPr>
        <p:spPr bwMode="auto">
          <a:xfrm>
            <a:off x="0" y="1303940"/>
            <a:ext cx="9144000" cy="0"/>
          </a:xfrm>
          <a:prstGeom prst="line">
            <a:avLst/>
          </a:prstGeom>
          <a:noFill/>
          <a:ln w="57150">
            <a:solidFill>
              <a:srgbClr val="680088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7653" name="Picture 165" descr="UBlogo100x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6" y="89621"/>
            <a:ext cx="10636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171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53" name="Picture 15" descr="PUB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5701" y="1455731"/>
            <a:ext cx="1638300" cy="90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2" y="1607521"/>
            <a:ext cx="1857375" cy="77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669690" y="160940"/>
            <a:ext cx="6772956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900" b="1" dirty="0" smtClean="0">
                <a:solidFill>
                  <a:srgbClr val="7030A0"/>
                </a:solidFill>
                <a:ea typeface="Verdana" pitchFamily="34" charset="0"/>
              </a:rPr>
              <a:t>SELECT UB ALUMNI EMPLOYERS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304800" y="1455730"/>
            <a:ext cx="8305800" cy="5334000"/>
          </a:xfrm>
        </p:spPr>
        <p:txBody>
          <a:bodyPr/>
          <a:lstStyle/>
          <a:p>
            <a:pPr eaLnBrk="1" hangingPunct="1"/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4" name="Line 5"/>
          <p:cNvSpPr>
            <a:spLocks noChangeShapeType="1"/>
          </p:cNvSpPr>
          <p:nvPr/>
        </p:nvSpPr>
        <p:spPr bwMode="auto">
          <a:xfrm>
            <a:off x="0" y="1433513"/>
            <a:ext cx="9144000" cy="0"/>
          </a:xfrm>
          <a:prstGeom prst="line">
            <a:avLst/>
          </a:prstGeom>
          <a:noFill/>
          <a:ln w="57150">
            <a:solidFill>
              <a:srgbClr val="680088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5845" name="Picture 6" descr="UBlogo100x1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1" y="228601"/>
            <a:ext cx="10636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7" descr="Atena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2097" y="1607520"/>
            <a:ext cx="16430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8" descr="ATMI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680" y="2743200"/>
            <a:ext cx="1574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10" descr="Bendix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60255" y="3719022"/>
            <a:ext cx="1609725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11" descr="CITI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6009" y="2518261"/>
            <a:ext cx="1143611" cy="683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12" descr="IBM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06845" y="2518260"/>
            <a:ext cx="1447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Picture 13" descr="Intel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89900" y="5867400"/>
            <a:ext cx="1600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2" name="Picture 14" descr="IPC.gif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31905" y="5402270"/>
            <a:ext cx="1371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4" name="Picture 16" descr="PUB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1607520"/>
            <a:ext cx="1600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5" name="Picture 17" descr="Purdu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72400" y="4491531"/>
            <a:ext cx="13716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7" name="Picture 19" descr="UBS.gif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35691" y="3750152"/>
            <a:ext cx="1447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8" name="Picture 20" descr="Avon-logo1.gif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743811" y="5607550"/>
            <a:ext cx="1676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9" name="Picture 20" descr="GE-logo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561894" y="1687448"/>
            <a:ext cx="9144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762749" y="3429001"/>
            <a:ext cx="2381251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CIGNA-logo.jpe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73672" y="5492793"/>
            <a:ext cx="2067465" cy="896112"/>
          </a:xfrm>
          <a:prstGeom prst="rect">
            <a:avLst/>
          </a:prstGeom>
        </p:spPr>
      </p:pic>
      <p:pic>
        <p:nvPicPr>
          <p:cNvPr id="28" name="Picture 27" descr="C:\Users\kechen\Desktop\social media worker\logo\Apple-logo-icon-Aluminum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8849">
            <a:off x="1640785" y="2546949"/>
            <a:ext cx="1504951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3" descr="https://encrypted-tbn3.gstatic.com/images?q=tbn:ANd9GcSizBIdiwbMixwnkN1qjXFqhnC1IuslZ1mgohjVEMx9qSlKjrDwM8fleo0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3209">
            <a:off x="4510861" y="4806966"/>
            <a:ext cx="3159457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7" descr="http://failedmessiah.typepad.com/.a/6a00d83451b71f69e20192aa5aafba970d-400wi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1588">
            <a:off x="3579985" y="3570028"/>
            <a:ext cx="1738584" cy="151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 descr="Dell_Logo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26278">
            <a:off x="2251985" y="4071640"/>
            <a:ext cx="1350268" cy="13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5" descr="http://ftpmirror.your.org/pub/wikimedia/images/wikipedia/th/2/29/Pepsi_logo_1998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6267">
            <a:off x="330639" y="4006025"/>
            <a:ext cx="1633180" cy="1199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7" descr="Logo_ESPN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03806">
            <a:off x="3357560" y="1795440"/>
            <a:ext cx="1191185" cy="86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download.jp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245986" y="2442365"/>
            <a:ext cx="1423705" cy="136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6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3303" y="2514600"/>
            <a:ext cx="5943600" cy="194945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1700" dirty="0" smtClean="0"/>
              <a:t>A Partnership of:</a:t>
            </a:r>
          </a:p>
          <a:p>
            <a:pPr eaLnBrk="1" hangingPunct="1">
              <a:lnSpc>
                <a:spcPct val="80000"/>
              </a:lnSpc>
            </a:pPr>
            <a:endParaRPr lang="en-US" sz="1100" dirty="0" smtClean="0"/>
          </a:p>
          <a:p>
            <a:pPr eaLnBrk="1" hangingPunct="1">
              <a:lnSpc>
                <a:spcPct val="80000"/>
              </a:lnSpc>
            </a:pPr>
            <a:r>
              <a:rPr lang="en-US" sz="3100" dirty="0" smtClean="0"/>
              <a:t>Connecticut Innovations Inc. (CI)</a:t>
            </a:r>
          </a:p>
          <a:p>
            <a:pPr eaLnBrk="1" hangingPunct="1">
              <a:lnSpc>
                <a:spcPct val="80000"/>
              </a:lnSpc>
            </a:pPr>
            <a:r>
              <a:rPr lang="en-US" sz="3100" dirty="0" smtClean="0"/>
              <a:t> &amp; </a:t>
            </a:r>
          </a:p>
          <a:p>
            <a:pPr eaLnBrk="1" hangingPunct="1">
              <a:lnSpc>
                <a:spcPct val="80000"/>
              </a:lnSpc>
            </a:pPr>
            <a:r>
              <a:rPr lang="en-US" sz="3100" dirty="0" smtClean="0"/>
              <a:t>University of Bridgeport (UB)</a:t>
            </a:r>
          </a:p>
        </p:txBody>
      </p:sp>
      <p:pic>
        <p:nvPicPr>
          <p:cNvPr id="28675" name="Picture 7" descr="Final - Shaped 5-6-10(2)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47800"/>
            <a:ext cx="6858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165" descr="UBlogo100x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231775"/>
            <a:ext cx="10636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900" y="304800"/>
            <a:ext cx="1536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6324600"/>
            <a:ext cx="381000" cy="476250"/>
          </a:xfrm>
        </p:spPr>
        <p:txBody>
          <a:bodyPr/>
          <a:lstStyle/>
          <a:p>
            <a:fld id="{6DDADF43-838F-4F7F-9251-042ECC44638A}" type="slidenum">
              <a:rPr lang="en-US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9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1" name="Freeform 16"/>
          <p:cNvSpPr>
            <a:spLocks/>
          </p:cNvSpPr>
          <p:nvPr/>
        </p:nvSpPr>
        <p:spPr bwMode="gray">
          <a:xfrm>
            <a:off x="8031163" y="3048680"/>
            <a:ext cx="269875" cy="254000"/>
          </a:xfrm>
          <a:custGeom>
            <a:avLst/>
            <a:gdLst>
              <a:gd name="T0" fmla="*/ 0 w 341"/>
              <a:gd name="T1" fmla="*/ 0 h 324"/>
              <a:gd name="T2" fmla="*/ 0 w 341"/>
              <a:gd name="T3" fmla="*/ 0 h 324"/>
              <a:gd name="T4" fmla="*/ 0 w 341"/>
              <a:gd name="T5" fmla="*/ 0 h 324"/>
              <a:gd name="T6" fmla="*/ 0 w 341"/>
              <a:gd name="T7" fmla="*/ 0 h 324"/>
              <a:gd name="T8" fmla="*/ 0 w 341"/>
              <a:gd name="T9" fmla="*/ 0 h 324"/>
              <a:gd name="T10" fmla="*/ 0 w 341"/>
              <a:gd name="T11" fmla="*/ 0 h 324"/>
              <a:gd name="T12" fmla="*/ 0 w 341"/>
              <a:gd name="T13" fmla="*/ 0 h 324"/>
              <a:gd name="T14" fmla="*/ 0 w 341"/>
              <a:gd name="T15" fmla="*/ 0 h 324"/>
              <a:gd name="T16" fmla="*/ 0 w 341"/>
              <a:gd name="T17" fmla="*/ 0 h 324"/>
              <a:gd name="T18" fmla="*/ 0 w 341"/>
              <a:gd name="T19" fmla="*/ 0 h 324"/>
              <a:gd name="T20" fmla="*/ 0 w 341"/>
              <a:gd name="T21" fmla="*/ 0 h 324"/>
              <a:gd name="T22" fmla="*/ 0 w 341"/>
              <a:gd name="T23" fmla="*/ 0 h 324"/>
              <a:gd name="T24" fmla="*/ 0 w 341"/>
              <a:gd name="T25" fmla="*/ 0 h 324"/>
              <a:gd name="T26" fmla="*/ 0 w 341"/>
              <a:gd name="T27" fmla="*/ 0 h 324"/>
              <a:gd name="T28" fmla="*/ 0 w 341"/>
              <a:gd name="T29" fmla="*/ 0 h 324"/>
              <a:gd name="T30" fmla="*/ 0 w 341"/>
              <a:gd name="T31" fmla="*/ 0 h 324"/>
              <a:gd name="T32" fmla="*/ 0 w 341"/>
              <a:gd name="T33" fmla="*/ 0 h 3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41"/>
              <a:gd name="T52" fmla="*/ 0 h 324"/>
              <a:gd name="T53" fmla="*/ 341 w 341"/>
              <a:gd name="T54" fmla="*/ 324 h 3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41" h="324">
                <a:moveTo>
                  <a:pt x="0" y="65"/>
                </a:moveTo>
                <a:lnTo>
                  <a:pt x="28" y="235"/>
                </a:lnTo>
                <a:lnTo>
                  <a:pt x="27" y="324"/>
                </a:lnTo>
                <a:lnTo>
                  <a:pt x="55" y="316"/>
                </a:lnTo>
                <a:lnTo>
                  <a:pt x="69" y="291"/>
                </a:lnTo>
                <a:lnTo>
                  <a:pt x="119" y="271"/>
                </a:lnTo>
                <a:lnTo>
                  <a:pt x="143" y="226"/>
                </a:lnTo>
                <a:lnTo>
                  <a:pt x="156" y="235"/>
                </a:lnTo>
                <a:lnTo>
                  <a:pt x="193" y="220"/>
                </a:lnTo>
                <a:lnTo>
                  <a:pt x="244" y="209"/>
                </a:lnTo>
                <a:lnTo>
                  <a:pt x="248" y="193"/>
                </a:lnTo>
                <a:lnTo>
                  <a:pt x="262" y="201"/>
                </a:lnTo>
                <a:lnTo>
                  <a:pt x="279" y="187"/>
                </a:lnTo>
                <a:lnTo>
                  <a:pt x="306" y="182"/>
                </a:lnTo>
                <a:lnTo>
                  <a:pt x="341" y="164"/>
                </a:lnTo>
                <a:lnTo>
                  <a:pt x="308" y="0"/>
                </a:lnTo>
                <a:lnTo>
                  <a:pt x="0" y="65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" name="Freeform 16"/>
          <p:cNvSpPr>
            <a:spLocks/>
          </p:cNvSpPr>
          <p:nvPr/>
        </p:nvSpPr>
        <p:spPr bwMode="gray">
          <a:xfrm>
            <a:off x="8035925" y="3048680"/>
            <a:ext cx="269875" cy="254000"/>
          </a:xfrm>
          <a:custGeom>
            <a:avLst/>
            <a:gdLst>
              <a:gd name="T0" fmla="*/ 0 w 341"/>
              <a:gd name="T1" fmla="*/ 0 h 324"/>
              <a:gd name="T2" fmla="*/ 0 w 341"/>
              <a:gd name="T3" fmla="*/ 0 h 324"/>
              <a:gd name="T4" fmla="*/ 0 w 341"/>
              <a:gd name="T5" fmla="*/ 0 h 324"/>
              <a:gd name="T6" fmla="*/ 0 w 341"/>
              <a:gd name="T7" fmla="*/ 0 h 324"/>
              <a:gd name="T8" fmla="*/ 0 w 341"/>
              <a:gd name="T9" fmla="*/ 0 h 324"/>
              <a:gd name="T10" fmla="*/ 0 w 341"/>
              <a:gd name="T11" fmla="*/ 0 h 324"/>
              <a:gd name="T12" fmla="*/ 0 w 341"/>
              <a:gd name="T13" fmla="*/ 0 h 324"/>
              <a:gd name="T14" fmla="*/ 0 w 341"/>
              <a:gd name="T15" fmla="*/ 0 h 324"/>
              <a:gd name="T16" fmla="*/ 0 w 341"/>
              <a:gd name="T17" fmla="*/ 0 h 324"/>
              <a:gd name="T18" fmla="*/ 0 w 341"/>
              <a:gd name="T19" fmla="*/ 0 h 324"/>
              <a:gd name="T20" fmla="*/ 0 w 341"/>
              <a:gd name="T21" fmla="*/ 0 h 324"/>
              <a:gd name="T22" fmla="*/ 0 w 341"/>
              <a:gd name="T23" fmla="*/ 0 h 324"/>
              <a:gd name="T24" fmla="*/ 0 w 341"/>
              <a:gd name="T25" fmla="*/ 0 h 324"/>
              <a:gd name="T26" fmla="*/ 0 w 341"/>
              <a:gd name="T27" fmla="*/ 0 h 324"/>
              <a:gd name="T28" fmla="*/ 0 w 341"/>
              <a:gd name="T29" fmla="*/ 0 h 324"/>
              <a:gd name="T30" fmla="*/ 0 w 341"/>
              <a:gd name="T31" fmla="*/ 0 h 324"/>
              <a:gd name="T32" fmla="*/ 0 w 341"/>
              <a:gd name="T33" fmla="*/ 0 h 3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41"/>
              <a:gd name="T52" fmla="*/ 0 h 324"/>
              <a:gd name="T53" fmla="*/ 341 w 341"/>
              <a:gd name="T54" fmla="*/ 324 h 3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41" h="324">
                <a:moveTo>
                  <a:pt x="0" y="65"/>
                </a:moveTo>
                <a:lnTo>
                  <a:pt x="28" y="235"/>
                </a:lnTo>
                <a:lnTo>
                  <a:pt x="27" y="324"/>
                </a:lnTo>
                <a:lnTo>
                  <a:pt x="55" y="316"/>
                </a:lnTo>
                <a:lnTo>
                  <a:pt x="69" y="291"/>
                </a:lnTo>
                <a:lnTo>
                  <a:pt x="119" y="271"/>
                </a:lnTo>
                <a:lnTo>
                  <a:pt x="143" y="226"/>
                </a:lnTo>
                <a:lnTo>
                  <a:pt x="156" y="235"/>
                </a:lnTo>
                <a:lnTo>
                  <a:pt x="193" y="220"/>
                </a:lnTo>
                <a:lnTo>
                  <a:pt x="244" y="209"/>
                </a:lnTo>
                <a:lnTo>
                  <a:pt x="248" y="193"/>
                </a:lnTo>
                <a:lnTo>
                  <a:pt x="262" y="201"/>
                </a:lnTo>
                <a:lnTo>
                  <a:pt x="279" y="187"/>
                </a:lnTo>
                <a:lnTo>
                  <a:pt x="306" y="182"/>
                </a:lnTo>
                <a:lnTo>
                  <a:pt x="341" y="164"/>
                </a:lnTo>
                <a:lnTo>
                  <a:pt x="308" y="0"/>
                </a:lnTo>
                <a:lnTo>
                  <a:pt x="0" y="65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0" name="Freeform 16"/>
          <p:cNvSpPr>
            <a:spLocks/>
          </p:cNvSpPr>
          <p:nvPr/>
        </p:nvSpPr>
        <p:spPr bwMode="gray">
          <a:xfrm>
            <a:off x="8035925" y="3048680"/>
            <a:ext cx="269875" cy="254000"/>
          </a:xfrm>
          <a:custGeom>
            <a:avLst/>
            <a:gdLst>
              <a:gd name="T0" fmla="*/ 0 w 341"/>
              <a:gd name="T1" fmla="*/ 0 h 324"/>
              <a:gd name="T2" fmla="*/ 0 w 341"/>
              <a:gd name="T3" fmla="*/ 0 h 324"/>
              <a:gd name="T4" fmla="*/ 0 w 341"/>
              <a:gd name="T5" fmla="*/ 0 h 324"/>
              <a:gd name="T6" fmla="*/ 0 w 341"/>
              <a:gd name="T7" fmla="*/ 0 h 324"/>
              <a:gd name="T8" fmla="*/ 0 w 341"/>
              <a:gd name="T9" fmla="*/ 0 h 324"/>
              <a:gd name="T10" fmla="*/ 0 w 341"/>
              <a:gd name="T11" fmla="*/ 0 h 324"/>
              <a:gd name="T12" fmla="*/ 0 w 341"/>
              <a:gd name="T13" fmla="*/ 0 h 324"/>
              <a:gd name="T14" fmla="*/ 0 w 341"/>
              <a:gd name="T15" fmla="*/ 0 h 324"/>
              <a:gd name="T16" fmla="*/ 0 w 341"/>
              <a:gd name="T17" fmla="*/ 0 h 324"/>
              <a:gd name="T18" fmla="*/ 0 w 341"/>
              <a:gd name="T19" fmla="*/ 0 h 324"/>
              <a:gd name="T20" fmla="*/ 0 w 341"/>
              <a:gd name="T21" fmla="*/ 0 h 324"/>
              <a:gd name="T22" fmla="*/ 0 w 341"/>
              <a:gd name="T23" fmla="*/ 0 h 324"/>
              <a:gd name="T24" fmla="*/ 0 w 341"/>
              <a:gd name="T25" fmla="*/ 0 h 324"/>
              <a:gd name="T26" fmla="*/ 0 w 341"/>
              <a:gd name="T27" fmla="*/ 0 h 324"/>
              <a:gd name="T28" fmla="*/ 0 w 341"/>
              <a:gd name="T29" fmla="*/ 0 h 324"/>
              <a:gd name="T30" fmla="*/ 0 w 341"/>
              <a:gd name="T31" fmla="*/ 0 h 324"/>
              <a:gd name="T32" fmla="*/ 0 w 341"/>
              <a:gd name="T33" fmla="*/ 0 h 3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41"/>
              <a:gd name="T52" fmla="*/ 0 h 324"/>
              <a:gd name="T53" fmla="*/ 341 w 341"/>
              <a:gd name="T54" fmla="*/ 324 h 3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41" h="324">
                <a:moveTo>
                  <a:pt x="0" y="65"/>
                </a:moveTo>
                <a:lnTo>
                  <a:pt x="28" y="235"/>
                </a:lnTo>
                <a:lnTo>
                  <a:pt x="27" y="324"/>
                </a:lnTo>
                <a:lnTo>
                  <a:pt x="55" y="316"/>
                </a:lnTo>
                <a:lnTo>
                  <a:pt x="69" y="291"/>
                </a:lnTo>
                <a:lnTo>
                  <a:pt x="119" y="271"/>
                </a:lnTo>
                <a:lnTo>
                  <a:pt x="143" y="226"/>
                </a:lnTo>
                <a:lnTo>
                  <a:pt x="156" y="235"/>
                </a:lnTo>
                <a:lnTo>
                  <a:pt x="193" y="220"/>
                </a:lnTo>
                <a:lnTo>
                  <a:pt x="244" y="209"/>
                </a:lnTo>
                <a:lnTo>
                  <a:pt x="248" y="193"/>
                </a:lnTo>
                <a:lnTo>
                  <a:pt x="262" y="201"/>
                </a:lnTo>
                <a:lnTo>
                  <a:pt x="279" y="187"/>
                </a:lnTo>
                <a:lnTo>
                  <a:pt x="306" y="182"/>
                </a:lnTo>
                <a:lnTo>
                  <a:pt x="341" y="164"/>
                </a:lnTo>
                <a:lnTo>
                  <a:pt x="308" y="0"/>
                </a:lnTo>
                <a:lnTo>
                  <a:pt x="0" y="65"/>
                </a:lnTo>
                <a:close/>
              </a:path>
            </a:pathLst>
          </a:custGeom>
          <a:solidFill>
            <a:srgbClr val="6600FF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218" name="Freeform 3"/>
          <p:cNvSpPr>
            <a:spLocks/>
          </p:cNvSpPr>
          <p:nvPr/>
        </p:nvSpPr>
        <p:spPr bwMode="gray">
          <a:xfrm>
            <a:off x="6011863" y="4791755"/>
            <a:ext cx="596900" cy="974725"/>
          </a:xfrm>
          <a:custGeom>
            <a:avLst/>
            <a:gdLst>
              <a:gd name="T0" fmla="*/ 0 w 755"/>
              <a:gd name="T1" fmla="*/ 0 h 1230"/>
              <a:gd name="T2" fmla="*/ 0 w 755"/>
              <a:gd name="T3" fmla="*/ 0 h 1230"/>
              <a:gd name="T4" fmla="*/ 0 w 755"/>
              <a:gd name="T5" fmla="*/ 0 h 1230"/>
              <a:gd name="T6" fmla="*/ 0 w 755"/>
              <a:gd name="T7" fmla="*/ 0 h 1230"/>
              <a:gd name="T8" fmla="*/ 0 w 755"/>
              <a:gd name="T9" fmla="*/ 0 h 1230"/>
              <a:gd name="T10" fmla="*/ 0 w 755"/>
              <a:gd name="T11" fmla="*/ 0 h 1230"/>
              <a:gd name="T12" fmla="*/ 0 w 755"/>
              <a:gd name="T13" fmla="*/ 0 h 1230"/>
              <a:gd name="T14" fmla="*/ 0 w 755"/>
              <a:gd name="T15" fmla="*/ 0 h 1230"/>
              <a:gd name="T16" fmla="*/ 0 w 755"/>
              <a:gd name="T17" fmla="*/ 0 h 1230"/>
              <a:gd name="T18" fmla="*/ 0 w 755"/>
              <a:gd name="T19" fmla="*/ 0 h 1230"/>
              <a:gd name="T20" fmla="*/ 0 w 755"/>
              <a:gd name="T21" fmla="*/ 0 h 1230"/>
              <a:gd name="T22" fmla="*/ 0 w 755"/>
              <a:gd name="T23" fmla="*/ 0 h 1230"/>
              <a:gd name="T24" fmla="*/ 0 w 755"/>
              <a:gd name="T25" fmla="*/ 0 h 1230"/>
              <a:gd name="T26" fmla="*/ 0 w 755"/>
              <a:gd name="T27" fmla="*/ 0 h 1230"/>
              <a:gd name="T28" fmla="*/ 0 w 755"/>
              <a:gd name="T29" fmla="*/ 0 h 1230"/>
              <a:gd name="T30" fmla="*/ 0 w 755"/>
              <a:gd name="T31" fmla="*/ 0 h 1230"/>
              <a:gd name="T32" fmla="*/ 0 w 755"/>
              <a:gd name="T33" fmla="*/ 0 h 1230"/>
              <a:gd name="T34" fmla="*/ 0 w 755"/>
              <a:gd name="T35" fmla="*/ 0 h 1230"/>
              <a:gd name="T36" fmla="*/ 0 w 755"/>
              <a:gd name="T37" fmla="*/ 0 h 1230"/>
              <a:gd name="T38" fmla="*/ 0 w 755"/>
              <a:gd name="T39" fmla="*/ 0 h 1230"/>
              <a:gd name="T40" fmla="*/ 0 w 755"/>
              <a:gd name="T41" fmla="*/ 0 h 1230"/>
              <a:gd name="T42" fmla="*/ 0 w 755"/>
              <a:gd name="T43" fmla="*/ 0 h 1230"/>
              <a:gd name="T44" fmla="*/ 0 w 755"/>
              <a:gd name="T45" fmla="*/ 0 h 1230"/>
              <a:gd name="T46" fmla="*/ 0 w 755"/>
              <a:gd name="T47" fmla="*/ 0 h 123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55"/>
              <a:gd name="T73" fmla="*/ 0 h 1230"/>
              <a:gd name="T74" fmla="*/ 755 w 755"/>
              <a:gd name="T75" fmla="*/ 1230 h 123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55" h="1230">
                <a:moveTo>
                  <a:pt x="0" y="43"/>
                </a:moveTo>
                <a:lnTo>
                  <a:pt x="19" y="66"/>
                </a:lnTo>
                <a:lnTo>
                  <a:pt x="0" y="826"/>
                </a:lnTo>
                <a:lnTo>
                  <a:pt x="46" y="1193"/>
                </a:lnTo>
                <a:lnTo>
                  <a:pt x="101" y="1206"/>
                </a:lnTo>
                <a:lnTo>
                  <a:pt x="122" y="1090"/>
                </a:lnTo>
                <a:lnTo>
                  <a:pt x="142" y="1121"/>
                </a:lnTo>
                <a:lnTo>
                  <a:pt x="146" y="1177"/>
                </a:lnTo>
                <a:lnTo>
                  <a:pt x="174" y="1205"/>
                </a:lnTo>
                <a:lnTo>
                  <a:pt x="132" y="1230"/>
                </a:lnTo>
                <a:lnTo>
                  <a:pt x="238" y="1202"/>
                </a:lnTo>
                <a:lnTo>
                  <a:pt x="260" y="1167"/>
                </a:lnTo>
                <a:lnTo>
                  <a:pt x="243" y="1148"/>
                </a:lnTo>
                <a:lnTo>
                  <a:pt x="252" y="1119"/>
                </a:lnTo>
                <a:lnTo>
                  <a:pt x="200" y="1069"/>
                </a:lnTo>
                <a:lnTo>
                  <a:pt x="204" y="1030"/>
                </a:lnTo>
                <a:lnTo>
                  <a:pt x="755" y="980"/>
                </a:lnTo>
                <a:lnTo>
                  <a:pt x="708" y="785"/>
                </a:lnTo>
                <a:lnTo>
                  <a:pt x="716" y="716"/>
                </a:lnTo>
                <a:lnTo>
                  <a:pt x="739" y="670"/>
                </a:lnTo>
                <a:lnTo>
                  <a:pt x="720" y="606"/>
                </a:lnTo>
                <a:lnTo>
                  <a:pt x="667" y="518"/>
                </a:lnTo>
                <a:lnTo>
                  <a:pt x="525" y="0"/>
                </a:lnTo>
                <a:lnTo>
                  <a:pt x="0" y="43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9" name="Freeform 4"/>
          <p:cNvSpPr>
            <a:spLocks/>
          </p:cNvSpPr>
          <p:nvPr/>
        </p:nvSpPr>
        <p:spPr bwMode="gray">
          <a:xfrm>
            <a:off x="862013" y="6617380"/>
            <a:ext cx="77787" cy="38100"/>
          </a:xfrm>
          <a:custGeom>
            <a:avLst/>
            <a:gdLst>
              <a:gd name="T0" fmla="*/ 0 w 98"/>
              <a:gd name="T1" fmla="*/ 2147483647 h 48"/>
              <a:gd name="T2" fmla="*/ 2147483647 w 98"/>
              <a:gd name="T3" fmla="*/ 2147483647 h 48"/>
              <a:gd name="T4" fmla="*/ 2147483647 w 98"/>
              <a:gd name="T5" fmla="*/ 0 h 48"/>
              <a:gd name="T6" fmla="*/ 2147483647 w 98"/>
              <a:gd name="T7" fmla="*/ 2147483647 h 48"/>
              <a:gd name="T8" fmla="*/ 0 w 98"/>
              <a:gd name="T9" fmla="*/ 2147483647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8"/>
              <a:gd name="T16" fmla="*/ 0 h 48"/>
              <a:gd name="T17" fmla="*/ 98 w 98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8" h="48">
                <a:moveTo>
                  <a:pt x="0" y="48"/>
                </a:moveTo>
                <a:lnTo>
                  <a:pt x="25" y="22"/>
                </a:lnTo>
                <a:lnTo>
                  <a:pt x="92" y="0"/>
                </a:lnTo>
                <a:lnTo>
                  <a:pt x="98" y="9"/>
                </a:lnTo>
                <a:lnTo>
                  <a:pt x="0" y="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0" name="Freeform 5"/>
          <p:cNvSpPr>
            <a:spLocks/>
          </p:cNvSpPr>
          <p:nvPr/>
        </p:nvSpPr>
        <p:spPr bwMode="gray">
          <a:xfrm>
            <a:off x="974725" y="6599918"/>
            <a:ext cx="46038" cy="31750"/>
          </a:xfrm>
          <a:custGeom>
            <a:avLst/>
            <a:gdLst>
              <a:gd name="T0" fmla="*/ 0 w 59"/>
              <a:gd name="T1" fmla="*/ 2147483647 h 39"/>
              <a:gd name="T2" fmla="*/ 0 w 59"/>
              <a:gd name="T3" fmla="*/ 0 h 39"/>
              <a:gd name="T4" fmla="*/ 0 w 59"/>
              <a:gd name="T5" fmla="*/ 2147483647 h 39"/>
              <a:gd name="T6" fmla="*/ 0 w 59"/>
              <a:gd name="T7" fmla="*/ 2147483647 h 39"/>
              <a:gd name="T8" fmla="*/ 0 w 59"/>
              <a:gd name="T9" fmla="*/ 2147483647 h 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"/>
              <a:gd name="T16" fmla="*/ 0 h 39"/>
              <a:gd name="T17" fmla="*/ 59 w 59"/>
              <a:gd name="T18" fmla="*/ 39 h 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" h="39">
                <a:moveTo>
                  <a:pt x="0" y="39"/>
                </a:moveTo>
                <a:lnTo>
                  <a:pt x="13" y="0"/>
                </a:lnTo>
                <a:lnTo>
                  <a:pt x="59" y="7"/>
                </a:lnTo>
                <a:lnTo>
                  <a:pt x="52" y="31"/>
                </a:lnTo>
                <a:lnTo>
                  <a:pt x="0" y="3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1" name="Freeform 6"/>
          <p:cNvSpPr>
            <a:spLocks/>
          </p:cNvSpPr>
          <p:nvPr/>
        </p:nvSpPr>
        <p:spPr bwMode="gray">
          <a:xfrm>
            <a:off x="1076325" y="6563405"/>
            <a:ext cx="82550" cy="34925"/>
          </a:xfrm>
          <a:custGeom>
            <a:avLst/>
            <a:gdLst>
              <a:gd name="T0" fmla="*/ 0 w 107"/>
              <a:gd name="T1" fmla="*/ 2147483647 h 44"/>
              <a:gd name="T2" fmla="*/ 0 w 107"/>
              <a:gd name="T3" fmla="*/ 0 h 44"/>
              <a:gd name="T4" fmla="*/ 0 w 107"/>
              <a:gd name="T5" fmla="*/ 0 h 44"/>
              <a:gd name="T6" fmla="*/ 0 w 107"/>
              <a:gd name="T7" fmla="*/ 2147483647 h 44"/>
              <a:gd name="T8" fmla="*/ 0 w 107"/>
              <a:gd name="T9" fmla="*/ 2147483647 h 44"/>
              <a:gd name="T10" fmla="*/ 0 w 107"/>
              <a:gd name="T11" fmla="*/ 2147483647 h 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7"/>
              <a:gd name="T19" fmla="*/ 0 h 44"/>
              <a:gd name="T20" fmla="*/ 107 w 107"/>
              <a:gd name="T21" fmla="*/ 44 h 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7" h="44">
                <a:moveTo>
                  <a:pt x="0" y="44"/>
                </a:moveTo>
                <a:lnTo>
                  <a:pt x="25" y="0"/>
                </a:lnTo>
                <a:lnTo>
                  <a:pt x="90" y="0"/>
                </a:lnTo>
                <a:lnTo>
                  <a:pt x="107" y="40"/>
                </a:lnTo>
                <a:lnTo>
                  <a:pt x="36" y="31"/>
                </a:lnTo>
                <a:lnTo>
                  <a:pt x="0" y="4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2" name="Freeform 7"/>
          <p:cNvSpPr>
            <a:spLocks/>
          </p:cNvSpPr>
          <p:nvPr/>
        </p:nvSpPr>
        <p:spPr bwMode="gray">
          <a:xfrm>
            <a:off x="1154113" y="5350555"/>
            <a:ext cx="1519237" cy="1281113"/>
          </a:xfrm>
          <a:custGeom>
            <a:avLst/>
            <a:gdLst>
              <a:gd name="T0" fmla="*/ 0 w 1915"/>
              <a:gd name="T1" fmla="*/ 0 h 1617"/>
              <a:gd name="T2" fmla="*/ 0 w 1915"/>
              <a:gd name="T3" fmla="*/ 0 h 1617"/>
              <a:gd name="T4" fmla="*/ 0 w 1915"/>
              <a:gd name="T5" fmla="*/ 0 h 1617"/>
              <a:gd name="T6" fmla="*/ 0 w 1915"/>
              <a:gd name="T7" fmla="*/ 0 h 1617"/>
              <a:gd name="T8" fmla="*/ 0 w 1915"/>
              <a:gd name="T9" fmla="*/ 0 h 1617"/>
              <a:gd name="T10" fmla="*/ 0 w 1915"/>
              <a:gd name="T11" fmla="*/ 0 h 1617"/>
              <a:gd name="T12" fmla="*/ 0 w 1915"/>
              <a:gd name="T13" fmla="*/ 0 h 1617"/>
              <a:gd name="T14" fmla="*/ 0 w 1915"/>
              <a:gd name="T15" fmla="*/ 0 h 1617"/>
              <a:gd name="T16" fmla="*/ 0 w 1915"/>
              <a:gd name="T17" fmla="*/ 0 h 1617"/>
              <a:gd name="T18" fmla="*/ 0 w 1915"/>
              <a:gd name="T19" fmla="*/ 0 h 1617"/>
              <a:gd name="T20" fmla="*/ 0 w 1915"/>
              <a:gd name="T21" fmla="*/ 0 h 1617"/>
              <a:gd name="T22" fmla="*/ 0 w 1915"/>
              <a:gd name="T23" fmla="*/ 0 h 1617"/>
              <a:gd name="T24" fmla="*/ 0 w 1915"/>
              <a:gd name="T25" fmla="*/ 0 h 1617"/>
              <a:gd name="T26" fmla="*/ 0 w 1915"/>
              <a:gd name="T27" fmla="*/ 0 h 1617"/>
              <a:gd name="T28" fmla="*/ 0 w 1915"/>
              <a:gd name="T29" fmla="*/ 0 h 1617"/>
              <a:gd name="T30" fmla="*/ 0 w 1915"/>
              <a:gd name="T31" fmla="*/ 0 h 1617"/>
              <a:gd name="T32" fmla="*/ 0 w 1915"/>
              <a:gd name="T33" fmla="*/ 0 h 1617"/>
              <a:gd name="T34" fmla="*/ 0 w 1915"/>
              <a:gd name="T35" fmla="*/ 0 h 1617"/>
              <a:gd name="T36" fmla="*/ 0 w 1915"/>
              <a:gd name="T37" fmla="*/ 0 h 1617"/>
              <a:gd name="T38" fmla="*/ 0 w 1915"/>
              <a:gd name="T39" fmla="*/ 0 h 1617"/>
              <a:gd name="T40" fmla="*/ 0 w 1915"/>
              <a:gd name="T41" fmla="*/ 0 h 1617"/>
              <a:gd name="T42" fmla="*/ 0 w 1915"/>
              <a:gd name="T43" fmla="*/ 0 h 1617"/>
              <a:gd name="T44" fmla="*/ 0 w 1915"/>
              <a:gd name="T45" fmla="*/ 0 h 1617"/>
              <a:gd name="T46" fmla="*/ 0 w 1915"/>
              <a:gd name="T47" fmla="*/ 0 h 1617"/>
              <a:gd name="T48" fmla="*/ 0 w 1915"/>
              <a:gd name="T49" fmla="*/ 0 h 1617"/>
              <a:gd name="T50" fmla="*/ 0 w 1915"/>
              <a:gd name="T51" fmla="*/ 0 h 1617"/>
              <a:gd name="T52" fmla="*/ 0 w 1915"/>
              <a:gd name="T53" fmla="*/ 0 h 1617"/>
              <a:gd name="T54" fmla="*/ 0 w 1915"/>
              <a:gd name="T55" fmla="*/ 0 h 1617"/>
              <a:gd name="T56" fmla="*/ 0 w 1915"/>
              <a:gd name="T57" fmla="*/ 0 h 1617"/>
              <a:gd name="T58" fmla="*/ 0 w 1915"/>
              <a:gd name="T59" fmla="*/ 0 h 1617"/>
              <a:gd name="T60" fmla="*/ 0 w 1915"/>
              <a:gd name="T61" fmla="*/ 0 h 1617"/>
              <a:gd name="T62" fmla="*/ 0 w 1915"/>
              <a:gd name="T63" fmla="*/ 0 h 1617"/>
              <a:gd name="T64" fmla="*/ 0 w 1915"/>
              <a:gd name="T65" fmla="*/ 0 h 1617"/>
              <a:gd name="T66" fmla="*/ 0 w 1915"/>
              <a:gd name="T67" fmla="*/ 0 h 1617"/>
              <a:gd name="T68" fmla="*/ 0 w 1915"/>
              <a:gd name="T69" fmla="*/ 0 h 1617"/>
              <a:gd name="T70" fmla="*/ 0 w 1915"/>
              <a:gd name="T71" fmla="*/ 0 h 1617"/>
              <a:gd name="T72" fmla="*/ 0 w 1915"/>
              <a:gd name="T73" fmla="*/ 0 h 1617"/>
              <a:gd name="T74" fmla="*/ 0 w 1915"/>
              <a:gd name="T75" fmla="*/ 0 h 1617"/>
              <a:gd name="T76" fmla="*/ 0 w 1915"/>
              <a:gd name="T77" fmla="*/ 0 h 1617"/>
              <a:gd name="T78" fmla="*/ 0 w 1915"/>
              <a:gd name="T79" fmla="*/ 0 h 1617"/>
              <a:gd name="T80" fmla="*/ 0 w 1915"/>
              <a:gd name="T81" fmla="*/ 0 h 1617"/>
              <a:gd name="T82" fmla="*/ 0 w 1915"/>
              <a:gd name="T83" fmla="*/ 0 h 1617"/>
              <a:gd name="T84" fmla="*/ 0 w 1915"/>
              <a:gd name="T85" fmla="*/ 0 h 1617"/>
              <a:gd name="T86" fmla="*/ 0 w 1915"/>
              <a:gd name="T87" fmla="*/ 0 h 1617"/>
              <a:gd name="T88" fmla="*/ 0 w 1915"/>
              <a:gd name="T89" fmla="*/ 0 h 1617"/>
              <a:gd name="T90" fmla="*/ 0 w 1915"/>
              <a:gd name="T91" fmla="*/ 0 h 1617"/>
              <a:gd name="T92" fmla="*/ 0 w 1915"/>
              <a:gd name="T93" fmla="*/ 0 h 1617"/>
              <a:gd name="T94" fmla="*/ 0 w 1915"/>
              <a:gd name="T95" fmla="*/ 0 h 1617"/>
              <a:gd name="T96" fmla="*/ 0 w 1915"/>
              <a:gd name="T97" fmla="*/ 0 h 1617"/>
              <a:gd name="T98" fmla="*/ 0 w 1915"/>
              <a:gd name="T99" fmla="*/ 0 h 1617"/>
              <a:gd name="T100" fmla="*/ 0 w 1915"/>
              <a:gd name="T101" fmla="*/ 0 h 1617"/>
              <a:gd name="T102" fmla="*/ 0 w 1915"/>
              <a:gd name="T103" fmla="*/ 0 h 1617"/>
              <a:gd name="T104" fmla="*/ 0 w 1915"/>
              <a:gd name="T105" fmla="*/ 0 h 1617"/>
              <a:gd name="T106" fmla="*/ 0 w 1915"/>
              <a:gd name="T107" fmla="*/ 0 h 1617"/>
              <a:gd name="T108" fmla="*/ 0 w 1915"/>
              <a:gd name="T109" fmla="*/ 0 h 1617"/>
              <a:gd name="T110" fmla="*/ 0 w 1915"/>
              <a:gd name="T111" fmla="*/ 0 h 1617"/>
              <a:gd name="T112" fmla="*/ 0 w 1915"/>
              <a:gd name="T113" fmla="*/ 0 h 161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915"/>
              <a:gd name="T172" fmla="*/ 0 h 1617"/>
              <a:gd name="T173" fmla="*/ 1915 w 1915"/>
              <a:gd name="T174" fmla="*/ 1617 h 161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915" h="1617">
                <a:moveTo>
                  <a:pt x="0" y="1544"/>
                </a:moveTo>
                <a:lnTo>
                  <a:pt x="16" y="1521"/>
                </a:lnTo>
                <a:lnTo>
                  <a:pt x="30" y="1523"/>
                </a:lnTo>
                <a:lnTo>
                  <a:pt x="109" y="1466"/>
                </a:lnTo>
                <a:lnTo>
                  <a:pt x="157" y="1476"/>
                </a:lnTo>
                <a:lnTo>
                  <a:pt x="170" y="1498"/>
                </a:lnTo>
                <a:lnTo>
                  <a:pt x="173" y="1475"/>
                </a:lnTo>
                <a:lnTo>
                  <a:pt x="221" y="1442"/>
                </a:lnTo>
                <a:lnTo>
                  <a:pt x="296" y="1413"/>
                </a:lnTo>
                <a:lnTo>
                  <a:pt x="364" y="1358"/>
                </a:lnTo>
                <a:lnTo>
                  <a:pt x="380" y="1364"/>
                </a:lnTo>
                <a:lnTo>
                  <a:pt x="392" y="1293"/>
                </a:lnTo>
                <a:lnTo>
                  <a:pt x="431" y="1237"/>
                </a:lnTo>
                <a:lnTo>
                  <a:pt x="362" y="1243"/>
                </a:lnTo>
                <a:lnTo>
                  <a:pt x="371" y="1215"/>
                </a:lnTo>
                <a:lnTo>
                  <a:pt x="394" y="1217"/>
                </a:lnTo>
                <a:lnTo>
                  <a:pt x="372" y="1203"/>
                </a:lnTo>
                <a:lnTo>
                  <a:pt x="338" y="1236"/>
                </a:lnTo>
                <a:lnTo>
                  <a:pt x="335" y="1260"/>
                </a:lnTo>
                <a:lnTo>
                  <a:pt x="295" y="1205"/>
                </a:lnTo>
                <a:lnTo>
                  <a:pt x="282" y="1215"/>
                </a:lnTo>
                <a:lnTo>
                  <a:pt x="260" y="1188"/>
                </a:lnTo>
                <a:lnTo>
                  <a:pt x="208" y="1208"/>
                </a:lnTo>
                <a:lnTo>
                  <a:pt x="195" y="1212"/>
                </a:lnTo>
                <a:lnTo>
                  <a:pt x="150" y="1198"/>
                </a:lnTo>
                <a:lnTo>
                  <a:pt x="196" y="1160"/>
                </a:lnTo>
                <a:lnTo>
                  <a:pt x="183" y="1152"/>
                </a:lnTo>
                <a:lnTo>
                  <a:pt x="198" y="1125"/>
                </a:lnTo>
                <a:lnTo>
                  <a:pt x="190" y="1046"/>
                </a:lnTo>
                <a:lnTo>
                  <a:pt x="213" y="1008"/>
                </a:lnTo>
                <a:lnTo>
                  <a:pt x="174" y="1036"/>
                </a:lnTo>
                <a:lnTo>
                  <a:pt x="177" y="1060"/>
                </a:lnTo>
                <a:lnTo>
                  <a:pt x="143" y="1081"/>
                </a:lnTo>
                <a:lnTo>
                  <a:pt x="98" y="1066"/>
                </a:lnTo>
                <a:lnTo>
                  <a:pt x="83" y="1006"/>
                </a:lnTo>
                <a:lnTo>
                  <a:pt x="53" y="976"/>
                </a:lnTo>
                <a:lnTo>
                  <a:pt x="54" y="961"/>
                </a:lnTo>
                <a:lnTo>
                  <a:pt x="72" y="961"/>
                </a:lnTo>
                <a:lnTo>
                  <a:pt x="81" y="947"/>
                </a:lnTo>
                <a:lnTo>
                  <a:pt x="95" y="941"/>
                </a:lnTo>
                <a:lnTo>
                  <a:pt x="81" y="938"/>
                </a:lnTo>
                <a:lnTo>
                  <a:pt x="93" y="928"/>
                </a:lnTo>
                <a:lnTo>
                  <a:pt x="75" y="908"/>
                </a:lnTo>
                <a:lnTo>
                  <a:pt x="68" y="918"/>
                </a:lnTo>
                <a:lnTo>
                  <a:pt x="43" y="870"/>
                </a:lnTo>
                <a:lnTo>
                  <a:pt x="59" y="836"/>
                </a:lnTo>
                <a:lnTo>
                  <a:pt x="146" y="777"/>
                </a:lnTo>
                <a:lnTo>
                  <a:pt x="169" y="735"/>
                </a:lnTo>
                <a:lnTo>
                  <a:pt x="187" y="728"/>
                </a:lnTo>
                <a:lnTo>
                  <a:pt x="229" y="755"/>
                </a:lnTo>
                <a:lnTo>
                  <a:pt x="261" y="746"/>
                </a:lnTo>
                <a:lnTo>
                  <a:pt x="275" y="726"/>
                </a:lnTo>
                <a:lnTo>
                  <a:pt x="339" y="735"/>
                </a:lnTo>
                <a:lnTo>
                  <a:pt x="353" y="670"/>
                </a:lnTo>
                <a:lnTo>
                  <a:pt x="335" y="645"/>
                </a:lnTo>
                <a:lnTo>
                  <a:pt x="377" y="622"/>
                </a:lnTo>
                <a:lnTo>
                  <a:pt x="338" y="608"/>
                </a:lnTo>
                <a:lnTo>
                  <a:pt x="283" y="643"/>
                </a:lnTo>
                <a:lnTo>
                  <a:pt x="278" y="609"/>
                </a:lnTo>
                <a:lnTo>
                  <a:pt x="182" y="604"/>
                </a:lnTo>
                <a:lnTo>
                  <a:pt x="139" y="566"/>
                </a:lnTo>
                <a:lnTo>
                  <a:pt x="132" y="501"/>
                </a:lnTo>
                <a:lnTo>
                  <a:pt x="164" y="513"/>
                </a:lnTo>
                <a:lnTo>
                  <a:pt x="96" y="446"/>
                </a:lnTo>
                <a:lnTo>
                  <a:pt x="271" y="408"/>
                </a:lnTo>
                <a:lnTo>
                  <a:pt x="297" y="416"/>
                </a:lnTo>
                <a:lnTo>
                  <a:pt x="275" y="447"/>
                </a:lnTo>
                <a:lnTo>
                  <a:pt x="365" y="489"/>
                </a:lnTo>
                <a:lnTo>
                  <a:pt x="406" y="476"/>
                </a:lnTo>
                <a:lnTo>
                  <a:pt x="400" y="462"/>
                </a:lnTo>
                <a:lnTo>
                  <a:pt x="369" y="454"/>
                </a:lnTo>
                <a:lnTo>
                  <a:pt x="351" y="393"/>
                </a:lnTo>
                <a:lnTo>
                  <a:pt x="375" y="414"/>
                </a:lnTo>
                <a:lnTo>
                  <a:pt x="384" y="447"/>
                </a:lnTo>
                <a:lnTo>
                  <a:pt x="424" y="468"/>
                </a:lnTo>
                <a:lnTo>
                  <a:pt x="463" y="466"/>
                </a:lnTo>
                <a:lnTo>
                  <a:pt x="453" y="445"/>
                </a:lnTo>
                <a:lnTo>
                  <a:pt x="387" y="428"/>
                </a:lnTo>
                <a:lnTo>
                  <a:pt x="399" y="393"/>
                </a:lnTo>
                <a:lnTo>
                  <a:pt x="322" y="365"/>
                </a:lnTo>
                <a:lnTo>
                  <a:pt x="320" y="313"/>
                </a:lnTo>
                <a:lnTo>
                  <a:pt x="297" y="277"/>
                </a:lnTo>
                <a:lnTo>
                  <a:pt x="242" y="211"/>
                </a:lnTo>
                <a:lnTo>
                  <a:pt x="262" y="208"/>
                </a:lnTo>
                <a:lnTo>
                  <a:pt x="289" y="157"/>
                </a:lnTo>
                <a:lnTo>
                  <a:pt x="354" y="181"/>
                </a:lnTo>
                <a:lnTo>
                  <a:pt x="403" y="156"/>
                </a:lnTo>
                <a:lnTo>
                  <a:pt x="477" y="69"/>
                </a:lnTo>
                <a:lnTo>
                  <a:pt x="498" y="82"/>
                </a:lnTo>
                <a:lnTo>
                  <a:pt x="544" y="51"/>
                </a:lnTo>
                <a:lnTo>
                  <a:pt x="545" y="77"/>
                </a:lnTo>
                <a:lnTo>
                  <a:pt x="570" y="71"/>
                </a:lnTo>
                <a:lnTo>
                  <a:pt x="557" y="56"/>
                </a:lnTo>
                <a:lnTo>
                  <a:pt x="626" y="46"/>
                </a:lnTo>
                <a:lnTo>
                  <a:pt x="675" y="0"/>
                </a:lnTo>
                <a:lnTo>
                  <a:pt x="707" y="32"/>
                </a:lnTo>
                <a:lnTo>
                  <a:pt x="696" y="69"/>
                </a:lnTo>
                <a:lnTo>
                  <a:pt x="718" y="71"/>
                </a:lnTo>
                <a:lnTo>
                  <a:pt x="727" y="37"/>
                </a:lnTo>
                <a:lnTo>
                  <a:pt x="759" y="79"/>
                </a:lnTo>
                <a:lnTo>
                  <a:pt x="813" y="79"/>
                </a:lnTo>
                <a:lnTo>
                  <a:pt x="821" y="118"/>
                </a:lnTo>
                <a:lnTo>
                  <a:pt x="921" y="129"/>
                </a:lnTo>
                <a:lnTo>
                  <a:pt x="920" y="149"/>
                </a:lnTo>
                <a:lnTo>
                  <a:pt x="945" y="137"/>
                </a:lnTo>
                <a:lnTo>
                  <a:pt x="970" y="167"/>
                </a:lnTo>
                <a:lnTo>
                  <a:pt x="1022" y="157"/>
                </a:lnTo>
                <a:lnTo>
                  <a:pt x="1070" y="181"/>
                </a:lnTo>
                <a:lnTo>
                  <a:pt x="1117" y="159"/>
                </a:lnTo>
                <a:lnTo>
                  <a:pt x="1117" y="170"/>
                </a:lnTo>
                <a:lnTo>
                  <a:pt x="1135" y="166"/>
                </a:lnTo>
                <a:lnTo>
                  <a:pt x="1217" y="206"/>
                </a:lnTo>
                <a:lnTo>
                  <a:pt x="1278" y="1143"/>
                </a:lnTo>
                <a:lnTo>
                  <a:pt x="1370" y="1140"/>
                </a:lnTo>
                <a:lnTo>
                  <a:pt x="1368" y="1164"/>
                </a:lnTo>
                <a:lnTo>
                  <a:pt x="1399" y="1188"/>
                </a:lnTo>
                <a:lnTo>
                  <a:pt x="1455" y="1233"/>
                </a:lnTo>
                <a:lnTo>
                  <a:pt x="1465" y="1259"/>
                </a:lnTo>
                <a:lnTo>
                  <a:pt x="1512" y="1230"/>
                </a:lnTo>
                <a:lnTo>
                  <a:pt x="1525" y="1192"/>
                </a:lnTo>
                <a:lnTo>
                  <a:pt x="1551" y="1177"/>
                </a:lnTo>
                <a:lnTo>
                  <a:pt x="1557" y="1170"/>
                </a:lnTo>
                <a:lnTo>
                  <a:pt x="1588" y="1192"/>
                </a:lnTo>
                <a:lnTo>
                  <a:pt x="1585" y="1217"/>
                </a:lnTo>
                <a:lnTo>
                  <a:pt x="1605" y="1218"/>
                </a:lnTo>
                <a:lnTo>
                  <a:pt x="1617" y="1228"/>
                </a:lnTo>
                <a:lnTo>
                  <a:pt x="1627" y="1246"/>
                </a:lnTo>
                <a:lnTo>
                  <a:pt x="1657" y="1262"/>
                </a:lnTo>
                <a:lnTo>
                  <a:pt x="1796" y="1455"/>
                </a:lnTo>
                <a:lnTo>
                  <a:pt x="1838" y="1465"/>
                </a:lnTo>
                <a:lnTo>
                  <a:pt x="1908" y="1491"/>
                </a:lnTo>
                <a:lnTo>
                  <a:pt x="1915" y="1507"/>
                </a:lnTo>
                <a:lnTo>
                  <a:pt x="1900" y="1521"/>
                </a:lnTo>
                <a:lnTo>
                  <a:pt x="1903" y="1553"/>
                </a:lnTo>
                <a:lnTo>
                  <a:pt x="1890" y="1617"/>
                </a:lnTo>
                <a:lnTo>
                  <a:pt x="1882" y="1605"/>
                </a:lnTo>
                <a:lnTo>
                  <a:pt x="1869" y="1615"/>
                </a:lnTo>
                <a:lnTo>
                  <a:pt x="1854" y="1602"/>
                </a:lnTo>
                <a:lnTo>
                  <a:pt x="1876" y="1583"/>
                </a:lnTo>
                <a:lnTo>
                  <a:pt x="1859" y="1561"/>
                </a:lnTo>
                <a:lnTo>
                  <a:pt x="1859" y="1547"/>
                </a:lnTo>
                <a:lnTo>
                  <a:pt x="1838" y="1503"/>
                </a:lnTo>
                <a:lnTo>
                  <a:pt x="1825" y="1503"/>
                </a:lnTo>
                <a:lnTo>
                  <a:pt x="1802" y="1520"/>
                </a:lnTo>
                <a:lnTo>
                  <a:pt x="1798" y="1542"/>
                </a:lnTo>
                <a:lnTo>
                  <a:pt x="1777" y="1548"/>
                </a:lnTo>
                <a:lnTo>
                  <a:pt x="1774" y="1542"/>
                </a:lnTo>
                <a:lnTo>
                  <a:pt x="1790" y="1516"/>
                </a:lnTo>
                <a:lnTo>
                  <a:pt x="1794" y="1491"/>
                </a:lnTo>
                <a:lnTo>
                  <a:pt x="1780" y="1501"/>
                </a:lnTo>
                <a:lnTo>
                  <a:pt x="1776" y="1521"/>
                </a:lnTo>
                <a:lnTo>
                  <a:pt x="1727" y="1489"/>
                </a:lnTo>
                <a:lnTo>
                  <a:pt x="1729" y="1478"/>
                </a:lnTo>
                <a:lnTo>
                  <a:pt x="1754" y="1479"/>
                </a:lnTo>
                <a:lnTo>
                  <a:pt x="1758" y="1461"/>
                </a:lnTo>
                <a:lnTo>
                  <a:pt x="1774" y="1453"/>
                </a:lnTo>
                <a:lnTo>
                  <a:pt x="1772" y="1444"/>
                </a:lnTo>
                <a:lnTo>
                  <a:pt x="1747" y="1448"/>
                </a:lnTo>
                <a:lnTo>
                  <a:pt x="1739" y="1413"/>
                </a:lnTo>
                <a:lnTo>
                  <a:pt x="1689" y="1412"/>
                </a:lnTo>
                <a:lnTo>
                  <a:pt x="1676" y="1373"/>
                </a:lnTo>
                <a:lnTo>
                  <a:pt x="1689" y="1340"/>
                </a:lnTo>
                <a:lnTo>
                  <a:pt x="1672" y="1345"/>
                </a:lnTo>
                <a:lnTo>
                  <a:pt x="1664" y="1321"/>
                </a:lnTo>
                <a:lnTo>
                  <a:pt x="1654" y="1331"/>
                </a:lnTo>
                <a:lnTo>
                  <a:pt x="1646" y="1320"/>
                </a:lnTo>
                <a:lnTo>
                  <a:pt x="1657" y="1290"/>
                </a:lnTo>
                <a:lnTo>
                  <a:pt x="1647" y="1287"/>
                </a:lnTo>
                <a:lnTo>
                  <a:pt x="1643" y="1303"/>
                </a:lnTo>
                <a:lnTo>
                  <a:pt x="1627" y="1309"/>
                </a:lnTo>
                <a:lnTo>
                  <a:pt x="1607" y="1299"/>
                </a:lnTo>
                <a:lnTo>
                  <a:pt x="1604" y="1274"/>
                </a:lnTo>
                <a:lnTo>
                  <a:pt x="1579" y="1242"/>
                </a:lnTo>
                <a:lnTo>
                  <a:pt x="1581" y="1222"/>
                </a:lnTo>
                <a:lnTo>
                  <a:pt x="1570" y="1218"/>
                </a:lnTo>
                <a:lnTo>
                  <a:pt x="1568" y="1195"/>
                </a:lnTo>
                <a:lnTo>
                  <a:pt x="1564" y="1203"/>
                </a:lnTo>
                <a:lnTo>
                  <a:pt x="1575" y="1260"/>
                </a:lnTo>
                <a:lnTo>
                  <a:pt x="1596" y="1300"/>
                </a:lnTo>
                <a:lnTo>
                  <a:pt x="1666" y="1354"/>
                </a:lnTo>
                <a:lnTo>
                  <a:pt x="1667" y="1365"/>
                </a:lnTo>
                <a:lnTo>
                  <a:pt x="1649" y="1361"/>
                </a:lnTo>
                <a:lnTo>
                  <a:pt x="1648" y="1373"/>
                </a:lnTo>
                <a:lnTo>
                  <a:pt x="1657" y="1371"/>
                </a:lnTo>
                <a:lnTo>
                  <a:pt x="1668" y="1409"/>
                </a:lnTo>
                <a:lnTo>
                  <a:pt x="1712" y="1429"/>
                </a:lnTo>
                <a:lnTo>
                  <a:pt x="1734" y="1466"/>
                </a:lnTo>
                <a:lnTo>
                  <a:pt x="1682" y="1477"/>
                </a:lnTo>
                <a:lnTo>
                  <a:pt x="1657" y="1546"/>
                </a:lnTo>
                <a:lnTo>
                  <a:pt x="1642" y="1437"/>
                </a:lnTo>
                <a:lnTo>
                  <a:pt x="1633" y="1427"/>
                </a:lnTo>
                <a:lnTo>
                  <a:pt x="1631" y="1406"/>
                </a:lnTo>
                <a:lnTo>
                  <a:pt x="1640" y="1398"/>
                </a:lnTo>
                <a:lnTo>
                  <a:pt x="1597" y="1316"/>
                </a:lnTo>
                <a:lnTo>
                  <a:pt x="1582" y="1314"/>
                </a:lnTo>
                <a:lnTo>
                  <a:pt x="1572" y="1299"/>
                </a:lnTo>
                <a:lnTo>
                  <a:pt x="1558" y="1302"/>
                </a:lnTo>
                <a:lnTo>
                  <a:pt x="1549" y="1295"/>
                </a:lnTo>
                <a:lnTo>
                  <a:pt x="1539" y="1249"/>
                </a:lnTo>
                <a:lnTo>
                  <a:pt x="1532" y="1268"/>
                </a:lnTo>
                <a:lnTo>
                  <a:pt x="1497" y="1255"/>
                </a:lnTo>
                <a:lnTo>
                  <a:pt x="1490" y="1264"/>
                </a:lnTo>
                <a:lnTo>
                  <a:pt x="1534" y="1290"/>
                </a:lnTo>
                <a:lnTo>
                  <a:pt x="1513" y="1298"/>
                </a:lnTo>
                <a:lnTo>
                  <a:pt x="1516" y="1319"/>
                </a:lnTo>
                <a:lnTo>
                  <a:pt x="1479" y="1305"/>
                </a:lnTo>
                <a:lnTo>
                  <a:pt x="1433" y="1260"/>
                </a:lnTo>
                <a:lnTo>
                  <a:pt x="1364" y="1228"/>
                </a:lnTo>
                <a:lnTo>
                  <a:pt x="1316" y="1227"/>
                </a:lnTo>
                <a:lnTo>
                  <a:pt x="1349" y="1182"/>
                </a:lnTo>
                <a:lnTo>
                  <a:pt x="1366" y="1203"/>
                </a:lnTo>
                <a:lnTo>
                  <a:pt x="1368" y="1182"/>
                </a:lnTo>
                <a:lnTo>
                  <a:pt x="1340" y="1160"/>
                </a:lnTo>
                <a:lnTo>
                  <a:pt x="1322" y="1197"/>
                </a:lnTo>
                <a:lnTo>
                  <a:pt x="1282" y="1198"/>
                </a:lnTo>
                <a:lnTo>
                  <a:pt x="1107" y="1183"/>
                </a:lnTo>
                <a:lnTo>
                  <a:pt x="1113" y="1153"/>
                </a:lnTo>
                <a:lnTo>
                  <a:pt x="1096" y="1162"/>
                </a:lnTo>
                <a:lnTo>
                  <a:pt x="1074" y="1136"/>
                </a:lnTo>
                <a:lnTo>
                  <a:pt x="1048" y="1150"/>
                </a:lnTo>
                <a:lnTo>
                  <a:pt x="1037" y="1132"/>
                </a:lnTo>
                <a:lnTo>
                  <a:pt x="992" y="1152"/>
                </a:lnTo>
                <a:lnTo>
                  <a:pt x="990" y="1138"/>
                </a:lnTo>
                <a:lnTo>
                  <a:pt x="1011" y="1106"/>
                </a:lnTo>
                <a:lnTo>
                  <a:pt x="997" y="1106"/>
                </a:lnTo>
                <a:lnTo>
                  <a:pt x="1013" y="1096"/>
                </a:lnTo>
                <a:lnTo>
                  <a:pt x="961" y="1103"/>
                </a:lnTo>
                <a:lnTo>
                  <a:pt x="943" y="1084"/>
                </a:lnTo>
                <a:lnTo>
                  <a:pt x="925" y="1096"/>
                </a:lnTo>
                <a:lnTo>
                  <a:pt x="920" y="1081"/>
                </a:lnTo>
                <a:lnTo>
                  <a:pt x="932" y="1066"/>
                </a:lnTo>
                <a:lnTo>
                  <a:pt x="904" y="1075"/>
                </a:lnTo>
                <a:lnTo>
                  <a:pt x="908" y="1084"/>
                </a:lnTo>
                <a:lnTo>
                  <a:pt x="894" y="1099"/>
                </a:lnTo>
                <a:lnTo>
                  <a:pt x="913" y="1097"/>
                </a:lnTo>
                <a:lnTo>
                  <a:pt x="904" y="1124"/>
                </a:lnTo>
                <a:lnTo>
                  <a:pt x="925" y="1134"/>
                </a:lnTo>
                <a:lnTo>
                  <a:pt x="948" y="1147"/>
                </a:lnTo>
                <a:lnTo>
                  <a:pt x="978" y="1134"/>
                </a:lnTo>
                <a:lnTo>
                  <a:pt x="972" y="1195"/>
                </a:lnTo>
                <a:lnTo>
                  <a:pt x="922" y="1197"/>
                </a:lnTo>
                <a:lnTo>
                  <a:pt x="922" y="1181"/>
                </a:lnTo>
                <a:lnTo>
                  <a:pt x="904" y="1169"/>
                </a:lnTo>
                <a:lnTo>
                  <a:pt x="866" y="1185"/>
                </a:lnTo>
                <a:lnTo>
                  <a:pt x="863" y="1169"/>
                </a:lnTo>
                <a:lnTo>
                  <a:pt x="849" y="1183"/>
                </a:lnTo>
                <a:lnTo>
                  <a:pt x="847" y="1164"/>
                </a:lnTo>
                <a:lnTo>
                  <a:pt x="816" y="1160"/>
                </a:lnTo>
                <a:lnTo>
                  <a:pt x="839" y="1195"/>
                </a:lnTo>
                <a:lnTo>
                  <a:pt x="835" y="1202"/>
                </a:lnTo>
                <a:lnTo>
                  <a:pt x="822" y="1197"/>
                </a:lnTo>
                <a:lnTo>
                  <a:pt x="788" y="1217"/>
                </a:lnTo>
                <a:lnTo>
                  <a:pt x="781" y="1210"/>
                </a:lnTo>
                <a:lnTo>
                  <a:pt x="756" y="1255"/>
                </a:lnTo>
                <a:lnTo>
                  <a:pt x="742" y="1237"/>
                </a:lnTo>
                <a:lnTo>
                  <a:pt x="731" y="1248"/>
                </a:lnTo>
                <a:lnTo>
                  <a:pt x="707" y="1244"/>
                </a:lnTo>
                <a:lnTo>
                  <a:pt x="704" y="1221"/>
                </a:lnTo>
                <a:lnTo>
                  <a:pt x="736" y="1221"/>
                </a:lnTo>
                <a:lnTo>
                  <a:pt x="756" y="1198"/>
                </a:lnTo>
                <a:lnTo>
                  <a:pt x="703" y="1197"/>
                </a:lnTo>
                <a:lnTo>
                  <a:pt x="748" y="1091"/>
                </a:lnTo>
                <a:lnTo>
                  <a:pt x="823" y="1073"/>
                </a:lnTo>
                <a:lnTo>
                  <a:pt x="815" y="1049"/>
                </a:lnTo>
                <a:lnTo>
                  <a:pt x="862" y="1021"/>
                </a:lnTo>
                <a:lnTo>
                  <a:pt x="798" y="1039"/>
                </a:lnTo>
                <a:lnTo>
                  <a:pt x="809" y="984"/>
                </a:lnTo>
                <a:lnTo>
                  <a:pt x="777" y="1048"/>
                </a:lnTo>
                <a:lnTo>
                  <a:pt x="736" y="1067"/>
                </a:lnTo>
                <a:lnTo>
                  <a:pt x="686" y="1131"/>
                </a:lnTo>
                <a:lnTo>
                  <a:pt x="652" y="1131"/>
                </a:lnTo>
                <a:lnTo>
                  <a:pt x="671" y="1164"/>
                </a:lnTo>
                <a:lnTo>
                  <a:pt x="583" y="1234"/>
                </a:lnTo>
                <a:lnTo>
                  <a:pt x="622" y="1248"/>
                </a:lnTo>
                <a:lnTo>
                  <a:pt x="614" y="1279"/>
                </a:lnTo>
                <a:lnTo>
                  <a:pt x="419" y="1426"/>
                </a:lnTo>
                <a:lnTo>
                  <a:pt x="280" y="1465"/>
                </a:lnTo>
                <a:lnTo>
                  <a:pt x="320" y="1481"/>
                </a:lnTo>
                <a:lnTo>
                  <a:pt x="236" y="1527"/>
                </a:lnTo>
                <a:lnTo>
                  <a:pt x="218" y="1505"/>
                </a:lnTo>
                <a:lnTo>
                  <a:pt x="163" y="1527"/>
                </a:lnTo>
                <a:lnTo>
                  <a:pt x="118" y="1528"/>
                </a:lnTo>
                <a:lnTo>
                  <a:pt x="119" y="1502"/>
                </a:lnTo>
                <a:lnTo>
                  <a:pt x="65" y="1555"/>
                </a:lnTo>
                <a:lnTo>
                  <a:pt x="50" y="1552"/>
                </a:lnTo>
                <a:lnTo>
                  <a:pt x="49" y="1526"/>
                </a:lnTo>
                <a:lnTo>
                  <a:pt x="39" y="1552"/>
                </a:lnTo>
                <a:lnTo>
                  <a:pt x="0" y="154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3" name="Freeform 8"/>
          <p:cNvSpPr>
            <a:spLocks/>
          </p:cNvSpPr>
          <p:nvPr/>
        </p:nvSpPr>
        <p:spPr bwMode="gray">
          <a:xfrm>
            <a:off x="1560513" y="6390368"/>
            <a:ext cx="150812" cy="152400"/>
          </a:xfrm>
          <a:custGeom>
            <a:avLst/>
            <a:gdLst>
              <a:gd name="T0" fmla="*/ 0 w 190"/>
              <a:gd name="T1" fmla="*/ 2147483647 h 190"/>
              <a:gd name="T2" fmla="*/ 2147483647 w 190"/>
              <a:gd name="T3" fmla="*/ 2147483647 h 190"/>
              <a:gd name="T4" fmla="*/ 2147483647 w 190"/>
              <a:gd name="T5" fmla="*/ 2147483647 h 190"/>
              <a:gd name="T6" fmla="*/ 2147483647 w 190"/>
              <a:gd name="T7" fmla="*/ 2147483647 h 190"/>
              <a:gd name="T8" fmla="*/ 2147483647 w 190"/>
              <a:gd name="T9" fmla="*/ 0 h 190"/>
              <a:gd name="T10" fmla="*/ 2147483647 w 190"/>
              <a:gd name="T11" fmla="*/ 2147483647 h 190"/>
              <a:gd name="T12" fmla="*/ 2147483647 w 190"/>
              <a:gd name="T13" fmla="*/ 2147483647 h 190"/>
              <a:gd name="T14" fmla="*/ 0 w 190"/>
              <a:gd name="T15" fmla="*/ 2147483647 h 1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0"/>
              <a:gd name="T25" fmla="*/ 0 h 190"/>
              <a:gd name="T26" fmla="*/ 190 w 190"/>
              <a:gd name="T27" fmla="*/ 190 h 1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0" h="190">
                <a:moveTo>
                  <a:pt x="0" y="190"/>
                </a:moveTo>
                <a:lnTo>
                  <a:pt x="54" y="139"/>
                </a:lnTo>
                <a:lnTo>
                  <a:pt x="19" y="74"/>
                </a:lnTo>
                <a:lnTo>
                  <a:pt x="69" y="96"/>
                </a:lnTo>
                <a:lnTo>
                  <a:pt x="145" y="0"/>
                </a:lnTo>
                <a:lnTo>
                  <a:pt x="190" y="11"/>
                </a:lnTo>
                <a:lnTo>
                  <a:pt x="150" y="104"/>
                </a:lnTo>
                <a:lnTo>
                  <a:pt x="0" y="19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4" name="Freeform 9"/>
          <p:cNvSpPr>
            <a:spLocks/>
          </p:cNvSpPr>
          <p:nvPr/>
        </p:nvSpPr>
        <p:spPr bwMode="gray">
          <a:xfrm>
            <a:off x="2360613" y="6384018"/>
            <a:ext cx="88900" cy="171450"/>
          </a:xfrm>
          <a:custGeom>
            <a:avLst/>
            <a:gdLst>
              <a:gd name="T0" fmla="*/ 0 w 114"/>
              <a:gd name="T1" fmla="*/ 0 h 217"/>
              <a:gd name="T2" fmla="*/ 0 w 114"/>
              <a:gd name="T3" fmla="*/ 0 h 217"/>
              <a:gd name="T4" fmla="*/ 0 w 114"/>
              <a:gd name="T5" fmla="*/ 0 h 217"/>
              <a:gd name="T6" fmla="*/ 0 w 114"/>
              <a:gd name="T7" fmla="*/ 0 h 217"/>
              <a:gd name="T8" fmla="*/ 0 w 114"/>
              <a:gd name="T9" fmla="*/ 0 h 2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"/>
              <a:gd name="T16" fmla="*/ 0 h 217"/>
              <a:gd name="T17" fmla="*/ 114 w 114"/>
              <a:gd name="T18" fmla="*/ 217 h 2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" h="217">
                <a:moveTo>
                  <a:pt x="0" y="58"/>
                </a:moveTo>
                <a:lnTo>
                  <a:pt x="25" y="0"/>
                </a:lnTo>
                <a:lnTo>
                  <a:pt x="82" y="56"/>
                </a:lnTo>
                <a:lnTo>
                  <a:pt x="114" y="217"/>
                </a:lnTo>
                <a:lnTo>
                  <a:pt x="0" y="5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5" name="Freeform 10"/>
          <p:cNvSpPr>
            <a:spLocks/>
          </p:cNvSpPr>
          <p:nvPr/>
        </p:nvSpPr>
        <p:spPr bwMode="gray">
          <a:xfrm>
            <a:off x="2495550" y="6555468"/>
            <a:ext cx="85725" cy="93662"/>
          </a:xfrm>
          <a:custGeom>
            <a:avLst/>
            <a:gdLst>
              <a:gd name="T0" fmla="*/ 0 w 108"/>
              <a:gd name="T1" fmla="*/ 0 h 117"/>
              <a:gd name="T2" fmla="*/ 2147483647 w 108"/>
              <a:gd name="T3" fmla="*/ 2147483647 h 117"/>
              <a:gd name="T4" fmla="*/ 2147483647 w 108"/>
              <a:gd name="T5" fmla="*/ 2147483647 h 117"/>
              <a:gd name="T6" fmla="*/ 2147483647 w 108"/>
              <a:gd name="T7" fmla="*/ 2147483647 h 117"/>
              <a:gd name="T8" fmla="*/ 0 w 108"/>
              <a:gd name="T9" fmla="*/ 0 h 1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"/>
              <a:gd name="T16" fmla="*/ 0 h 117"/>
              <a:gd name="T17" fmla="*/ 108 w 108"/>
              <a:gd name="T18" fmla="*/ 117 h 1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" h="117">
                <a:moveTo>
                  <a:pt x="0" y="0"/>
                </a:moveTo>
                <a:lnTo>
                  <a:pt x="13" y="79"/>
                </a:lnTo>
                <a:lnTo>
                  <a:pt x="108" y="117"/>
                </a:lnTo>
                <a:lnTo>
                  <a:pt x="55" y="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6" name="Freeform 11"/>
          <p:cNvSpPr>
            <a:spLocks/>
          </p:cNvSpPr>
          <p:nvPr/>
        </p:nvSpPr>
        <p:spPr bwMode="gray">
          <a:xfrm>
            <a:off x="2592388" y="6555468"/>
            <a:ext cx="26987" cy="50800"/>
          </a:xfrm>
          <a:custGeom>
            <a:avLst/>
            <a:gdLst>
              <a:gd name="T0" fmla="*/ 0 w 34"/>
              <a:gd name="T1" fmla="*/ 2147483647 h 62"/>
              <a:gd name="T2" fmla="*/ 2147483647 w 34"/>
              <a:gd name="T3" fmla="*/ 0 h 62"/>
              <a:gd name="T4" fmla="*/ 2147483647 w 34"/>
              <a:gd name="T5" fmla="*/ 2147483647 h 62"/>
              <a:gd name="T6" fmla="*/ 0 w 34"/>
              <a:gd name="T7" fmla="*/ 2147483647 h 62"/>
              <a:gd name="T8" fmla="*/ 0 60000 65536"/>
              <a:gd name="T9" fmla="*/ 0 60000 65536"/>
              <a:gd name="T10" fmla="*/ 0 60000 65536"/>
              <a:gd name="T11" fmla="*/ 0 60000 65536"/>
              <a:gd name="T12" fmla="*/ 0 w 34"/>
              <a:gd name="T13" fmla="*/ 0 h 62"/>
              <a:gd name="T14" fmla="*/ 34 w 34"/>
              <a:gd name="T15" fmla="*/ 62 h 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" h="62">
                <a:moveTo>
                  <a:pt x="0" y="62"/>
                </a:moveTo>
                <a:lnTo>
                  <a:pt x="7" y="0"/>
                </a:lnTo>
                <a:lnTo>
                  <a:pt x="34" y="53"/>
                </a:lnTo>
                <a:lnTo>
                  <a:pt x="0" y="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7" name="Freeform 12"/>
          <p:cNvSpPr>
            <a:spLocks/>
          </p:cNvSpPr>
          <p:nvPr/>
        </p:nvSpPr>
        <p:spPr bwMode="gray">
          <a:xfrm>
            <a:off x="1633538" y="4186918"/>
            <a:ext cx="1074737" cy="1246187"/>
          </a:xfrm>
          <a:custGeom>
            <a:avLst/>
            <a:gdLst>
              <a:gd name="T0" fmla="*/ 0 w 1357"/>
              <a:gd name="T1" fmla="*/ 2147483647 h 1570"/>
              <a:gd name="T2" fmla="*/ 0 w 1357"/>
              <a:gd name="T3" fmla="*/ 2147483647 h 1570"/>
              <a:gd name="T4" fmla="*/ 0 w 1357"/>
              <a:gd name="T5" fmla="*/ 2147483647 h 1570"/>
              <a:gd name="T6" fmla="*/ 0 w 1357"/>
              <a:gd name="T7" fmla="*/ 2147483647 h 1570"/>
              <a:gd name="T8" fmla="*/ 0 w 1357"/>
              <a:gd name="T9" fmla="*/ 2147483647 h 1570"/>
              <a:gd name="T10" fmla="*/ 0 w 1357"/>
              <a:gd name="T11" fmla="*/ 2147483647 h 1570"/>
              <a:gd name="T12" fmla="*/ 0 w 1357"/>
              <a:gd name="T13" fmla="*/ 2147483647 h 1570"/>
              <a:gd name="T14" fmla="*/ 0 w 1357"/>
              <a:gd name="T15" fmla="*/ 2147483647 h 1570"/>
              <a:gd name="T16" fmla="*/ 0 w 1357"/>
              <a:gd name="T17" fmla="*/ 2147483647 h 1570"/>
              <a:gd name="T18" fmla="*/ 0 w 1357"/>
              <a:gd name="T19" fmla="*/ 2147483647 h 1570"/>
              <a:gd name="T20" fmla="*/ 0 w 1357"/>
              <a:gd name="T21" fmla="*/ 2147483647 h 1570"/>
              <a:gd name="T22" fmla="*/ 0 w 1357"/>
              <a:gd name="T23" fmla="*/ 0 h 1570"/>
              <a:gd name="T24" fmla="*/ 0 w 1357"/>
              <a:gd name="T25" fmla="*/ 2147483647 h 1570"/>
              <a:gd name="T26" fmla="*/ 0 w 1357"/>
              <a:gd name="T27" fmla="*/ 2147483647 h 1570"/>
              <a:gd name="T28" fmla="*/ 0 w 1357"/>
              <a:gd name="T29" fmla="*/ 2147483647 h 1570"/>
              <a:gd name="T30" fmla="*/ 0 w 1357"/>
              <a:gd name="T31" fmla="*/ 2147483647 h 1570"/>
              <a:gd name="T32" fmla="*/ 0 w 1357"/>
              <a:gd name="T33" fmla="*/ 2147483647 h 1570"/>
              <a:gd name="T34" fmla="*/ 0 w 1357"/>
              <a:gd name="T35" fmla="*/ 2147483647 h 157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357"/>
              <a:gd name="T55" fmla="*/ 0 h 1570"/>
              <a:gd name="T56" fmla="*/ 1357 w 1357"/>
              <a:gd name="T57" fmla="*/ 1570 h 157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357" h="1570">
                <a:moveTo>
                  <a:pt x="0" y="1074"/>
                </a:moveTo>
                <a:lnTo>
                  <a:pt x="88" y="999"/>
                </a:lnTo>
                <a:lnTo>
                  <a:pt x="53" y="939"/>
                </a:lnTo>
                <a:lnTo>
                  <a:pt x="71" y="853"/>
                </a:lnTo>
                <a:lnTo>
                  <a:pt x="160" y="705"/>
                </a:lnTo>
                <a:lnTo>
                  <a:pt x="227" y="663"/>
                </a:lnTo>
                <a:lnTo>
                  <a:pt x="188" y="611"/>
                </a:lnTo>
                <a:lnTo>
                  <a:pt x="162" y="464"/>
                </a:lnTo>
                <a:lnTo>
                  <a:pt x="192" y="203"/>
                </a:lnTo>
                <a:lnTo>
                  <a:pt x="237" y="188"/>
                </a:lnTo>
                <a:lnTo>
                  <a:pt x="312" y="233"/>
                </a:lnTo>
                <a:lnTo>
                  <a:pt x="378" y="0"/>
                </a:lnTo>
                <a:lnTo>
                  <a:pt x="1357" y="168"/>
                </a:lnTo>
                <a:lnTo>
                  <a:pt x="1151" y="1570"/>
                </a:lnTo>
                <a:lnTo>
                  <a:pt x="852" y="1525"/>
                </a:lnTo>
                <a:lnTo>
                  <a:pt x="664" y="1471"/>
                </a:lnTo>
                <a:lnTo>
                  <a:pt x="281" y="1246"/>
                </a:lnTo>
                <a:lnTo>
                  <a:pt x="0" y="107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8" name="Freeform 13"/>
          <p:cNvSpPr>
            <a:spLocks/>
          </p:cNvSpPr>
          <p:nvPr/>
        </p:nvSpPr>
        <p:spPr bwMode="gray">
          <a:xfrm>
            <a:off x="4970463" y="4545693"/>
            <a:ext cx="793750" cy="712787"/>
          </a:xfrm>
          <a:custGeom>
            <a:avLst/>
            <a:gdLst>
              <a:gd name="T0" fmla="*/ 0 w 1001"/>
              <a:gd name="T1" fmla="*/ 0 h 900"/>
              <a:gd name="T2" fmla="*/ 0 w 1001"/>
              <a:gd name="T3" fmla="*/ 0 h 900"/>
              <a:gd name="T4" fmla="*/ 0 w 1001"/>
              <a:gd name="T5" fmla="*/ 0 h 900"/>
              <a:gd name="T6" fmla="*/ 0 w 1001"/>
              <a:gd name="T7" fmla="*/ 0 h 900"/>
              <a:gd name="T8" fmla="*/ 0 w 1001"/>
              <a:gd name="T9" fmla="*/ 0 h 900"/>
              <a:gd name="T10" fmla="*/ 0 w 1001"/>
              <a:gd name="T11" fmla="*/ 0 h 900"/>
              <a:gd name="T12" fmla="*/ 0 w 1001"/>
              <a:gd name="T13" fmla="*/ 0 h 900"/>
              <a:gd name="T14" fmla="*/ 0 w 1001"/>
              <a:gd name="T15" fmla="*/ 0 h 900"/>
              <a:gd name="T16" fmla="*/ 0 w 1001"/>
              <a:gd name="T17" fmla="*/ 0 h 900"/>
              <a:gd name="T18" fmla="*/ 0 w 1001"/>
              <a:gd name="T19" fmla="*/ 0 h 900"/>
              <a:gd name="T20" fmla="*/ 0 w 1001"/>
              <a:gd name="T21" fmla="*/ 0 h 900"/>
              <a:gd name="T22" fmla="*/ 0 w 1001"/>
              <a:gd name="T23" fmla="*/ 0 h 900"/>
              <a:gd name="T24" fmla="*/ 0 w 1001"/>
              <a:gd name="T25" fmla="*/ 0 h 900"/>
              <a:gd name="T26" fmla="*/ 0 w 1001"/>
              <a:gd name="T27" fmla="*/ 0 h 900"/>
              <a:gd name="T28" fmla="*/ 0 w 1001"/>
              <a:gd name="T29" fmla="*/ 0 h 900"/>
              <a:gd name="T30" fmla="*/ 0 w 1001"/>
              <a:gd name="T31" fmla="*/ 0 h 900"/>
              <a:gd name="T32" fmla="*/ 0 w 1001"/>
              <a:gd name="T33" fmla="*/ 0 h 900"/>
              <a:gd name="T34" fmla="*/ 0 w 1001"/>
              <a:gd name="T35" fmla="*/ 0 h 900"/>
              <a:gd name="T36" fmla="*/ 0 w 1001"/>
              <a:gd name="T37" fmla="*/ 0 h 900"/>
              <a:gd name="T38" fmla="*/ 0 w 1001"/>
              <a:gd name="T39" fmla="*/ 0 h 900"/>
              <a:gd name="T40" fmla="*/ 0 w 1001"/>
              <a:gd name="T41" fmla="*/ 0 h 9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01"/>
              <a:gd name="T64" fmla="*/ 0 h 900"/>
              <a:gd name="T65" fmla="*/ 1001 w 1001"/>
              <a:gd name="T66" fmla="*/ 900 h 90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01" h="900">
                <a:moveTo>
                  <a:pt x="0" y="29"/>
                </a:moveTo>
                <a:lnTo>
                  <a:pt x="40" y="309"/>
                </a:lnTo>
                <a:lnTo>
                  <a:pt x="33" y="743"/>
                </a:lnTo>
                <a:lnTo>
                  <a:pt x="53" y="768"/>
                </a:lnTo>
                <a:lnTo>
                  <a:pt x="124" y="766"/>
                </a:lnTo>
                <a:lnTo>
                  <a:pt x="127" y="900"/>
                </a:lnTo>
                <a:lnTo>
                  <a:pt x="723" y="892"/>
                </a:lnTo>
                <a:lnTo>
                  <a:pt x="710" y="755"/>
                </a:lnTo>
                <a:lnTo>
                  <a:pt x="762" y="606"/>
                </a:lnTo>
                <a:lnTo>
                  <a:pt x="836" y="502"/>
                </a:lnTo>
                <a:lnTo>
                  <a:pt x="833" y="473"/>
                </a:lnTo>
                <a:lnTo>
                  <a:pt x="887" y="381"/>
                </a:lnTo>
                <a:lnTo>
                  <a:pt x="917" y="279"/>
                </a:lnTo>
                <a:lnTo>
                  <a:pt x="905" y="271"/>
                </a:lnTo>
                <a:lnTo>
                  <a:pt x="956" y="232"/>
                </a:lnTo>
                <a:lnTo>
                  <a:pt x="1001" y="141"/>
                </a:lnTo>
                <a:lnTo>
                  <a:pt x="985" y="121"/>
                </a:lnTo>
                <a:lnTo>
                  <a:pt x="852" y="128"/>
                </a:lnTo>
                <a:lnTo>
                  <a:pt x="888" y="78"/>
                </a:lnTo>
                <a:lnTo>
                  <a:pt x="878" y="0"/>
                </a:lnTo>
                <a:lnTo>
                  <a:pt x="0" y="2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9" name="Freeform 14"/>
          <p:cNvSpPr>
            <a:spLocks/>
          </p:cNvSpPr>
          <p:nvPr/>
        </p:nvSpPr>
        <p:spPr bwMode="gray">
          <a:xfrm>
            <a:off x="563563" y="2842305"/>
            <a:ext cx="1250950" cy="2138363"/>
          </a:xfrm>
          <a:custGeom>
            <a:avLst/>
            <a:gdLst>
              <a:gd name="T0" fmla="*/ 0 w 1575"/>
              <a:gd name="T1" fmla="*/ 0 h 2698"/>
              <a:gd name="T2" fmla="*/ 0 w 1575"/>
              <a:gd name="T3" fmla="*/ 0 h 2698"/>
              <a:gd name="T4" fmla="*/ 0 w 1575"/>
              <a:gd name="T5" fmla="*/ 0 h 2698"/>
              <a:gd name="T6" fmla="*/ 0 w 1575"/>
              <a:gd name="T7" fmla="*/ 0 h 2698"/>
              <a:gd name="T8" fmla="*/ 0 w 1575"/>
              <a:gd name="T9" fmla="*/ 0 h 2698"/>
              <a:gd name="T10" fmla="*/ 0 w 1575"/>
              <a:gd name="T11" fmla="*/ 0 h 2698"/>
              <a:gd name="T12" fmla="*/ 0 w 1575"/>
              <a:gd name="T13" fmla="*/ 0 h 2698"/>
              <a:gd name="T14" fmla="*/ 0 w 1575"/>
              <a:gd name="T15" fmla="*/ 0 h 2698"/>
              <a:gd name="T16" fmla="*/ 0 w 1575"/>
              <a:gd name="T17" fmla="*/ 0 h 2698"/>
              <a:gd name="T18" fmla="*/ 0 w 1575"/>
              <a:gd name="T19" fmla="*/ 0 h 2698"/>
              <a:gd name="T20" fmla="*/ 0 w 1575"/>
              <a:gd name="T21" fmla="*/ 0 h 2698"/>
              <a:gd name="T22" fmla="*/ 0 w 1575"/>
              <a:gd name="T23" fmla="*/ 0 h 2698"/>
              <a:gd name="T24" fmla="*/ 0 w 1575"/>
              <a:gd name="T25" fmla="*/ 0 h 2698"/>
              <a:gd name="T26" fmla="*/ 0 w 1575"/>
              <a:gd name="T27" fmla="*/ 0 h 2698"/>
              <a:gd name="T28" fmla="*/ 0 w 1575"/>
              <a:gd name="T29" fmla="*/ 0 h 2698"/>
              <a:gd name="T30" fmla="*/ 0 w 1575"/>
              <a:gd name="T31" fmla="*/ 0 h 2698"/>
              <a:gd name="T32" fmla="*/ 0 w 1575"/>
              <a:gd name="T33" fmla="*/ 0 h 2698"/>
              <a:gd name="T34" fmla="*/ 0 w 1575"/>
              <a:gd name="T35" fmla="*/ 0 h 2698"/>
              <a:gd name="T36" fmla="*/ 0 w 1575"/>
              <a:gd name="T37" fmla="*/ 0 h 2698"/>
              <a:gd name="T38" fmla="*/ 0 w 1575"/>
              <a:gd name="T39" fmla="*/ 0 h 2698"/>
              <a:gd name="T40" fmla="*/ 0 w 1575"/>
              <a:gd name="T41" fmla="*/ 0 h 2698"/>
              <a:gd name="T42" fmla="*/ 0 w 1575"/>
              <a:gd name="T43" fmla="*/ 0 h 2698"/>
              <a:gd name="T44" fmla="*/ 0 w 1575"/>
              <a:gd name="T45" fmla="*/ 0 h 2698"/>
              <a:gd name="T46" fmla="*/ 0 w 1575"/>
              <a:gd name="T47" fmla="*/ 0 h 2698"/>
              <a:gd name="T48" fmla="*/ 0 w 1575"/>
              <a:gd name="T49" fmla="*/ 0 h 2698"/>
              <a:gd name="T50" fmla="*/ 0 w 1575"/>
              <a:gd name="T51" fmla="*/ 0 h 2698"/>
              <a:gd name="T52" fmla="*/ 0 w 1575"/>
              <a:gd name="T53" fmla="*/ 0 h 2698"/>
              <a:gd name="T54" fmla="*/ 0 w 1575"/>
              <a:gd name="T55" fmla="*/ 0 h 2698"/>
              <a:gd name="T56" fmla="*/ 0 w 1575"/>
              <a:gd name="T57" fmla="*/ 0 h 2698"/>
              <a:gd name="T58" fmla="*/ 0 w 1575"/>
              <a:gd name="T59" fmla="*/ 0 h 2698"/>
              <a:gd name="T60" fmla="*/ 0 w 1575"/>
              <a:gd name="T61" fmla="*/ 0 h 2698"/>
              <a:gd name="T62" fmla="*/ 0 w 1575"/>
              <a:gd name="T63" fmla="*/ 0 h 2698"/>
              <a:gd name="T64" fmla="*/ 0 w 1575"/>
              <a:gd name="T65" fmla="*/ 0 h 2698"/>
              <a:gd name="T66" fmla="*/ 0 w 1575"/>
              <a:gd name="T67" fmla="*/ 0 h 2698"/>
              <a:gd name="T68" fmla="*/ 0 w 1575"/>
              <a:gd name="T69" fmla="*/ 0 h 2698"/>
              <a:gd name="T70" fmla="*/ 0 w 1575"/>
              <a:gd name="T71" fmla="*/ 0 h 2698"/>
              <a:gd name="T72" fmla="*/ 0 w 1575"/>
              <a:gd name="T73" fmla="*/ 0 h 2698"/>
              <a:gd name="T74" fmla="*/ 0 w 1575"/>
              <a:gd name="T75" fmla="*/ 0 h 2698"/>
              <a:gd name="T76" fmla="*/ 0 w 1575"/>
              <a:gd name="T77" fmla="*/ 0 h 2698"/>
              <a:gd name="T78" fmla="*/ 0 w 1575"/>
              <a:gd name="T79" fmla="*/ 0 h 2698"/>
              <a:gd name="T80" fmla="*/ 0 w 1575"/>
              <a:gd name="T81" fmla="*/ 0 h 2698"/>
              <a:gd name="T82" fmla="*/ 0 w 1575"/>
              <a:gd name="T83" fmla="*/ 0 h 2698"/>
              <a:gd name="T84" fmla="*/ 0 w 1575"/>
              <a:gd name="T85" fmla="*/ 0 h 2698"/>
              <a:gd name="T86" fmla="*/ 0 w 1575"/>
              <a:gd name="T87" fmla="*/ 0 h 2698"/>
              <a:gd name="T88" fmla="*/ 0 w 1575"/>
              <a:gd name="T89" fmla="*/ 0 h 2698"/>
              <a:gd name="T90" fmla="*/ 0 w 1575"/>
              <a:gd name="T91" fmla="*/ 0 h 2698"/>
              <a:gd name="T92" fmla="*/ 0 w 1575"/>
              <a:gd name="T93" fmla="*/ 0 h 2698"/>
              <a:gd name="T94" fmla="*/ 0 w 1575"/>
              <a:gd name="T95" fmla="*/ 0 h 2698"/>
              <a:gd name="T96" fmla="*/ 0 w 1575"/>
              <a:gd name="T97" fmla="*/ 0 h 2698"/>
              <a:gd name="T98" fmla="*/ 0 w 1575"/>
              <a:gd name="T99" fmla="*/ 0 h 2698"/>
              <a:gd name="T100" fmla="*/ 0 w 1575"/>
              <a:gd name="T101" fmla="*/ 0 h 2698"/>
              <a:gd name="T102" fmla="*/ 0 w 1575"/>
              <a:gd name="T103" fmla="*/ 0 h 2698"/>
              <a:gd name="T104" fmla="*/ 0 w 1575"/>
              <a:gd name="T105" fmla="*/ 0 h 269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575"/>
              <a:gd name="T160" fmla="*/ 0 h 2698"/>
              <a:gd name="T161" fmla="*/ 1575 w 1575"/>
              <a:gd name="T162" fmla="*/ 2698 h 269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575" h="2698">
                <a:moveTo>
                  <a:pt x="37" y="490"/>
                </a:moveTo>
                <a:lnTo>
                  <a:pt x="57" y="548"/>
                </a:lnTo>
                <a:lnTo>
                  <a:pt x="11" y="758"/>
                </a:lnTo>
                <a:lnTo>
                  <a:pt x="39" y="821"/>
                </a:lnTo>
                <a:lnTo>
                  <a:pt x="164" y="1099"/>
                </a:lnTo>
                <a:lnTo>
                  <a:pt x="177" y="1092"/>
                </a:lnTo>
                <a:lnTo>
                  <a:pt x="183" y="1030"/>
                </a:lnTo>
                <a:lnTo>
                  <a:pt x="204" y="1022"/>
                </a:lnTo>
                <a:lnTo>
                  <a:pt x="225" y="1037"/>
                </a:lnTo>
                <a:lnTo>
                  <a:pt x="188" y="1074"/>
                </a:lnTo>
                <a:lnTo>
                  <a:pt x="203" y="1094"/>
                </a:lnTo>
                <a:lnTo>
                  <a:pt x="235" y="1214"/>
                </a:lnTo>
                <a:lnTo>
                  <a:pt x="215" y="1207"/>
                </a:lnTo>
                <a:lnTo>
                  <a:pt x="171" y="1160"/>
                </a:lnTo>
                <a:lnTo>
                  <a:pt x="183" y="1114"/>
                </a:lnTo>
                <a:lnTo>
                  <a:pt x="162" y="1116"/>
                </a:lnTo>
                <a:lnTo>
                  <a:pt x="138" y="1167"/>
                </a:lnTo>
                <a:lnTo>
                  <a:pt x="145" y="1276"/>
                </a:lnTo>
                <a:lnTo>
                  <a:pt x="173" y="1326"/>
                </a:lnTo>
                <a:lnTo>
                  <a:pt x="229" y="1369"/>
                </a:lnTo>
                <a:lnTo>
                  <a:pt x="209" y="1421"/>
                </a:lnTo>
                <a:lnTo>
                  <a:pt x="177" y="1431"/>
                </a:lnTo>
                <a:lnTo>
                  <a:pt x="173" y="1500"/>
                </a:lnTo>
                <a:lnTo>
                  <a:pt x="249" y="1661"/>
                </a:lnTo>
                <a:lnTo>
                  <a:pt x="311" y="1762"/>
                </a:lnTo>
                <a:lnTo>
                  <a:pt x="301" y="1821"/>
                </a:lnTo>
                <a:lnTo>
                  <a:pt x="338" y="1857"/>
                </a:lnTo>
                <a:lnTo>
                  <a:pt x="323" y="1896"/>
                </a:lnTo>
                <a:lnTo>
                  <a:pt x="300" y="1990"/>
                </a:lnTo>
                <a:lnTo>
                  <a:pt x="327" y="2025"/>
                </a:lnTo>
                <a:lnTo>
                  <a:pt x="520" y="2094"/>
                </a:lnTo>
                <a:lnTo>
                  <a:pt x="598" y="2199"/>
                </a:lnTo>
                <a:lnTo>
                  <a:pt x="688" y="2234"/>
                </a:lnTo>
                <a:lnTo>
                  <a:pt x="690" y="2298"/>
                </a:lnTo>
                <a:lnTo>
                  <a:pt x="750" y="2314"/>
                </a:lnTo>
                <a:lnTo>
                  <a:pt x="832" y="2423"/>
                </a:lnTo>
                <a:lnTo>
                  <a:pt x="876" y="2518"/>
                </a:lnTo>
                <a:lnTo>
                  <a:pt x="878" y="2662"/>
                </a:lnTo>
                <a:lnTo>
                  <a:pt x="1436" y="2698"/>
                </a:lnTo>
                <a:lnTo>
                  <a:pt x="1401" y="2638"/>
                </a:lnTo>
                <a:lnTo>
                  <a:pt x="1419" y="2552"/>
                </a:lnTo>
                <a:lnTo>
                  <a:pt x="1508" y="2404"/>
                </a:lnTo>
                <a:lnTo>
                  <a:pt x="1575" y="2362"/>
                </a:lnTo>
                <a:lnTo>
                  <a:pt x="1536" y="2310"/>
                </a:lnTo>
                <a:lnTo>
                  <a:pt x="1510" y="2163"/>
                </a:lnTo>
                <a:lnTo>
                  <a:pt x="766" y="1041"/>
                </a:lnTo>
                <a:lnTo>
                  <a:pt x="708" y="927"/>
                </a:lnTo>
                <a:lnTo>
                  <a:pt x="896" y="210"/>
                </a:lnTo>
                <a:lnTo>
                  <a:pt x="152" y="0"/>
                </a:lnTo>
                <a:lnTo>
                  <a:pt x="130" y="44"/>
                </a:lnTo>
                <a:lnTo>
                  <a:pt x="137" y="137"/>
                </a:lnTo>
                <a:lnTo>
                  <a:pt x="0" y="360"/>
                </a:lnTo>
                <a:lnTo>
                  <a:pt x="37" y="49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0" name="Freeform 15"/>
          <p:cNvSpPr>
            <a:spLocks/>
          </p:cNvSpPr>
          <p:nvPr/>
        </p:nvSpPr>
        <p:spPr bwMode="gray">
          <a:xfrm>
            <a:off x="2708275" y="3529693"/>
            <a:ext cx="1147763" cy="904875"/>
          </a:xfrm>
          <a:custGeom>
            <a:avLst/>
            <a:gdLst>
              <a:gd name="T0" fmla="*/ 0 w 1445"/>
              <a:gd name="T1" fmla="*/ 0 h 1144"/>
              <a:gd name="T2" fmla="*/ 0 w 1445"/>
              <a:gd name="T3" fmla="*/ 0 h 1144"/>
              <a:gd name="T4" fmla="*/ 0 w 1445"/>
              <a:gd name="T5" fmla="*/ 0 h 1144"/>
              <a:gd name="T6" fmla="*/ 0 w 1445"/>
              <a:gd name="T7" fmla="*/ 0 h 1144"/>
              <a:gd name="T8" fmla="*/ 0 w 1445"/>
              <a:gd name="T9" fmla="*/ 0 h 1144"/>
              <a:gd name="T10" fmla="*/ 0 w 1445"/>
              <a:gd name="T11" fmla="*/ 0 h 1144"/>
              <a:gd name="T12" fmla="*/ 0 w 1445"/>
              <a:gd name="T13" fmla="*/ 0 h 1144"/>
              <a:gd name="T14" fmla="*/ 0 w 1445"/>
              <a:gd name="T15" fmla="*/ 0 h 1144"/>
              <a:gd name="T16" fmla="*/ 0 w 1445"/>
              <a:gd name="T17" fmla="*/ 0 h 114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45"/>
              <a:gd name="T28" fmla="*/ 0 h 1144"/>
              <a:gd name="T29" fmla="*/ 1445 w 1445"/>
              <a:gd name="T30" fmla="*/ 1144 h 114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45" h="1144">
                <a:moveTo>
                  <a:pt x="0" y="1000"/>
                </a:moveTo>
                <a:lnTo>
                  <a:pt x="140" y="0"/>
                </a:lnTo>
                <a:lnTo>
                  <a:pt x="1070" y="106"/>
                </a:lnTo>
                <a:lnTo>
                  <a:pt x="1445" y="137"/>
                </a:lnTo>
                <a:lnTo>
                  <a:pt x="1429" y="386"/>
                </a:lnTo>
                <a:lnTo>
                  <a:pt x="1379" y="1144"/>
                </a:lnTo>
                <a:lnTo>
                  <a:pt x="1190" y="1130"/>
                </a:lnTo>
                <a:lnTo>
                  <a:pt x="596" y="1078"/>
                </a:lnTo>
                <a:lnTo>
                  <a:pt x="0" y="1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2" name="Freeform 17"/>
          <p:cNvSpPr>
            <a:spLocks/>
          </p:cNvSpPr>
          <p:nvPr/>
        </p:nvSpPr>
        <p:spPr bwMode="gray">
          <a:xfrm>
            <a:off x="7796213" y="3591605"/>
            <a:ext cx="165100" cy="271463"/>
          </a:xfrm>
          <a:custGeom>
            <a:avLst/>
            <a:gdLst>
              <a:gd name="T0" fmla="*/ 0 w 208"/>
              <a:gd name="T1" fmla="*/ 0 h 343"/>
              <a:gd name="T2" fmla="*/ 2147483647 w 208"/>
              <a:gd name="T3" fmla="*/ 0 h 343"/>
              <a:gd name="T4" fmla="*/ 2147483647 w 208"/>
              <a:gd name="T5" fmla="*/ 0 h 343"/>
              <a:gd name="T6" fmla="*/ 2147483647 w 208"/>
              <a:gd name="T7" fmla="*/ 0 h 343"/>
              <a:gd name="T8" fmla="*/ 2147483647 w 208"/>
              <a:gd name="T9" fmla="*/ 0 h 343"/>
              <a:gd name="T10" fmla="*/ 2147483647 w 208"/>
              <a:gd name="T11" fmla="*/ 0 h 343"/>
              <a:gd name="T12" fmla="*/ 2147483647 w 208"/>
              <a:gd name="T13" fmla="*/ 0 h 343"/>
              <a:gd name="T14" fmla="*/ 2147483647 w 208"/>
              <a:gd name="T15" fmla="*/ 0 h 343"/>
              <a:gd name="T16" fmla="*/ 2147483647 w 208"/>
              <a:gd name="T17" fmla="*/ 0 h 343"/>
              <a:gd name="T18" fmla="*/ 2147483647 w 208"/>
              <a:gd name="T19" fmla="*/ 0 h 343"/>
              <a:gd name="T20" fmla="*/ 2147483647 w 208"/>
              <a:gd name="T21" fmla="*/ 0 h 343"/>
              <a:gd name="T22" fmla="*/ 2147483647 w 208"/>
              <a:gd name="T23" fmla="*/ 0 h 343"/>
              <a:gd name="T24" fmla="*/ 2147483647 w 208"/>
              <a:gd name="T25" fmla="*/ 0 h 343"/>
              <a:gd name="T26" fmla="*/ 2147483647 w 208"/>
              <a:gd name="T27" fmla="*/ 0 h 343"/>
              <a:gd name="T28" fmla="*/ 2147483647 w 208"/>
              <a:gd name="T29" fmla="*/ 0 h 343"/>
              <a:gd name="T30" fmla="*/ 2147483647 w 208"/>
              <a:gd name="T31" fmla="*/ 0 h 343"/>
              <a:gd name="T32" fmla="*/ 2147483647 w 208"/>
              <a:gd name="T33" fmla="*/ 0 h 343"/>
              <a:gd name="T34" fmla="*/ 2147483647 w 208"/>
              <a:gd name="T35" fmla="*/ 0 h 343"/>
              <a:gd name="T36" fmla="*/ 2147483647 w 208"/>
              <a:gd name="T37" fmla="*/ 0 h 343"/>
              <a:gd name="T38" fmla="*/ 0 w 208"/>
              <a:gd name="T39" fmla="*/ 0 h 34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08"/>
              <a:gd name="T61" fmla="*/ 0 h 343"/>
              <a:gd name="T62" fmla="*/ 208 w 208"/>
              <a:gd name="T63" fmla="*/ 343 h 34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08" h="343">
                <a:moveTo>
                  <a:pt x="0" y="34"/>
                </a:moveTo>
                <a:lnTo>
                  <a:pt x="29" y="0"/>
                </a:lnTo>
                <a:lnTo>
                  <a:pt x="69" y="0"/>
                </a:lnTo>
                <a:lnTo>
                  <a:pt x="55" y="36"/>
                </a:lnTo>
                <a:lnTo>
                  <a:pt x="43" y="49"/>
                </a:lnTo>
                <a:lnTo>
                  <a:pt x="51" y="86"/>
                </a:lnTo>
                <a:lnTo>
                  <a:pt x="72" y="111"/>
                </a:lnTo>
                <a:lnTo>
                  <a:pt x="102" y="141"/>
                </a:lnTo>
                <a:lnTo>
                  <a:pt x="111" y="181"/>
                </a:lnTo>
                <a:lnTo>
                  <a:pt x="133" y="208"/>
                </a:lnTo>
                <a:lnTo>
                  <a:pt x="152" y="228"/>
                </a:lnTo>
                <a:lnTo>
                  <a:pt x="183" y="240"/>
                </a:lnTo>
                <a:lnTo>
                  <a:pt x="199" y="271"/>
                </a:lnTo>
                <a:lnTo>
                  <a:pt x="173" y="297"/>
                </a:lnTo>
                <a:lnTo>
                  <a:pt x="200" y="291"/>
                </a:lnTo>
                <a:lnTo>
                  <a:pt x="208" y="318"/>
                </a:lnTo>
                <a:lnTo>
                  <a:pt x="153" y="330"/>
                </a:lnTo>
                <a:lnTo>
                  <a:pt x="83" y="343"/>
                </a:lnTo>
                <a:lnTo>
                  <a:pt x="78" y="319"/>
                </a:lnTo>
                <a:lnTo>
                  <a:pt x="0" y="3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3" name="Freeform 18"/>
          <p:cNvSpPr>
            <a:spLocks/>
          </p:cNvSpPr>
          <p:nvPr/>
        </p:nvSpPr>
        <p:spPr bwMode="gray">
          <a:xfrm>
            <a:off x="7627938" y="3802743"/>
            <a:ext cx="25400" cy="33337"/>
          </a:xfrm>
          <a:custGeom>
            <a:avLst/>
            <a:gdLst>
              <a:gd name="T0" fmla="*/ 0 w 32"/>
              <a:gd name="T1" fmla="*/ 0 h 43"/>
              <a:gd name="T2" fmla="*/ 2147483647 w 32"/>
              <a:gd name="T3" fmla="*/ 0 h 43"/>
              <a:gd name="T4" fmla="*/ 2147483647 w 32"/>
              <a:gd name="T5" fmla="*/ 0 h 43"/>
              <a:gd name="T6" fmla="*/ 2147483647 w 32"/>
              <a:gd name="T7" fmla="*/ 0 h 43"/>
              <a:gd name="T8" fmla="*/ 0 w 32"/>
              <a:gd name="T9" fmla="*/ 0 h 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43"/>
              <a:gd name="T17" fmla="*/ 32 w 32"/>
              <a:gd name="T18" fmla="*/ 43 h 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43">
                <a:moveTo>
                  <a:pt x="0" y="12"/>
                </a:moveTo>
                <a:lnTo>
                  <a:pt x="21" y="0"/>
                </a:lnTo>
                <a:lnTo>
                  <a:pt x="32" y="24"/>
                </a:lnTo>
                <a:lnTo>
                  <a:pt x="21" y="43"/>
                </a:lnTo>
                <a:lnTo>
                  <a:pt x="0" y="1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4" name="Freeform 19"/>
          <p:cNvSpPr>
            <a:spLocks/>
          </p:cNvSpPr>
          <p:nvPr/>
        </p:nvSpPr>
        <p:spPr bwMode="gray">
          <a:xfrm>
            <a:off x="6170613" y="5536293"/>
            <a:ext cx="1427162" cy="1082675"/>
          </a:xfrm>
          <a:custGeom>
            <a:avLst/>
            <a:gdLst>
              <a:gd name="T0" fmla="*/ 0 w 1801"/>
              <a:gd name="T1" fmla="*/ 0 h 1367"/>
              <a:gd name="T2" fmla="*/ 0 w 1801"/>
              <a:gd name="T3" fmla="*/ 0 h 1367"/>
              <a:gd name="T4" fmla="*/ 0 w 1801"/>
              <a:gd name="T5" fmla="*/ 0 h 1367"/>
              <a:gd name="T6" fmla="*/ 0 w 1801"/>
              <a:gd name="T7" fmla="*/ 0 h 1367"/>
              <a:gd name="T8" fmla="*/ 0 w 1801"/>
              <a:gd name="T9" fmla="*/ 0 h 1367"/>
              <a:gd name="T10" fmla="*/ 0 w 1801"/>
              <a:gd name="T11" fmla="*/ 0 h 1367"/>
              <a:gd name="T12" fmla="*/ 0 w 1801"/>
              <a:gd name="T13" fmla="*/ 0 h 1367"/>
              <a:gd name="T14" fmla="*/ 0 w 1801"/>
              <a:gd name="T15" fmla="*/ 0 h 1367"/>
              <a:gd name="T16" fmla="*/ 0 w 1801"/>
              <a:gd name="T17" fmla="*/ 0 h 1367"/>
              <a:gd name="T18" fmla="*/ 0 w 1801"/>
              <a:gd name="T19" fmla="*/ 0 h 1367"/>
              <a:gd name="T20" fmla="*/ 0 w 1801"/>
              <a:gd name="T21" fmla="*/ 0 h 1367"/>
              <a:gd name="T22" fmla="*/ 0 w 1801"/>
              <a:gd name="T23" fmla="*/ 0 h 1367"/>
              <a:gd name="T24" fmla="*/ 0 w 1801"/>
              <a:gd name="T25" fmla="*/ 0 h 1367"/>
              <a:gd name="T26" fmla="*/ 0 w 1801"/>
              <a:gd name="T27" fmla="*/ 0 h 1367"/>
              <a:gd name="T28" fmla="*/ 0 w 1801"/>
              <a:gd name="T29" fmla="*/ 0 h 1367"/>
              <a:gd name="T30" fmla="*/ 0 w 1801"/>
              <a:gd name="T31" fmla="*/ 0 h 1367"/>
              <a:gd name="T32" fmla="*/ 0 w 1801"/>
              <a:gd name="T33" fmla="*/ 0 h 1367"/>
              <a:gd name="T34" fmla="*/ 0 w 1801"/>
              <a:gd name="T35" fmla="*/ 0 h 1367"/>
              <a:gd name="T36" fmla="*/ 0 w 1801"/>
              <a:gd name="T37" fmla="*/ 0 h 1367"/>
              <a:gd name="T38" fmla="*/ 0 w 1801"/>
              <a:gd name="T39" fmla="*/ 0 h 1367"/>
              <a:gd name="T40" fmla="*/ 0 w 1801"/>
              <a:gd name="T41" fmla="*/ 0 h 1367"/>
              <a:gd name="T42" fmla="*/ 0 w 1801"/>
              <a:gd name="T43" fmla="*/ 0 h 1367"/>
              <a:gd name="T44" fmla="*/ 0 w 1801"/>
              <a:gd name="T45" fmla="*/ 0 h 1367"/>
              <a:gd name="T46" fmla="*/ 0 w 1801"/>
              <a:gd name="T47" fmla="*/ 0 h 1367"/>
              <a:gd name="T48" fmla="*/ 0 w 1801"/>
              <a:gd name="T49" fmla="*/ 0 h 1367"/>
              <a:gd name="T50" fmla="*/ 0 w 1801"/>
              <a:gd name="T51" fmla="*/ 0 h 1367"/>
              <a:gd name="T52" fmla="*/ 0 w 1801"/>
              <a:gd name="T53" fmla="*/ 0 h 1367"/>
              <a:gd name="T54" fmla="*/ 0 w 1801"/>
              <a:gd name="T55" fmla="*/ 0 h 1367"/>
              <a:gd name="T56" fmla="*/ 0 w 1801"/>
              <a:gd name="T57" fmla="*/ 0 h 1367"/>
              <a:gd name="T58" fmla="*/ 0 w 1801"/>
              <a:gd name="T59" fmla="*/ 0 h 1367"/>
              <a:gd name="T60" fmla="*/ 0 w 1801"/>
              <a:gd name="T61" fmla="*/ 0 h 1367"/>
              <a:gd name="T62" fmla="*/ 0 w 1801"/>
              <a:gd name="T63" fmla="*/ 0 h 1367"/>
              <a:gd name="T64" fmla="*/ 0 w 1801"/>
              <a:gd name="T65" fmla="*/ 0 h 1367"/>
              <a:gd name="T66" fmla="*/ 0 w 1801"/>
              <a:gd name="T67" fmla="*/ 0 h 1367"/>
              <a:gd name="T68" fmla="*/ 0 w 1801"/>
              <a:gd name="T69" fmla="*/ 0 h 1367"/>
              <a:gd name="T70" fmla="*/ 0 w 1801"/>
              <a:gd name="T71" fmla="*/ 0 h 1367"/>
              <a:gd name="T72" fmla="*/ 0 w 1801"/>
              <a:gd name="T73" fmla="*/ 0 h 1367"/>
              <a:gd name="T74" fmla="*/ 0 w 1801"/>
              <a:gd name="T75" fmla="*/ 0 h 1367"/>
              <a:gd name="T76" fmla="*/ 0 w 1801"/>
              <a:gd name="T77" fmla="*/ 0 h 1367"/>
              <a:gd name="T78" fmla="*/ 0 w 1801"/>
              <a:gd name="T79" fmla="*/ 0 h 1367"/>
              <a:gd name="T80" fmla="*/ 0 w 1801"/>
              <a:gd name="T81" fmla="*/ 0 h 1367"/>
              <a:gd name="T82" fmla="*/ 0 w 1801"/>
              <a:gd name="T83" fmla="*/ 0 h 1367"/>
              <a:gd name="T84" fmla="*/ 0 w 1801"/>
              <a:gd name="T85" fmla="*/ 0 h 1367"/>
              <a:gd name="T86" fmla="*/ 0 w 1801"/>
              <a:gd name="T87" fmla="*/ 0 h 1367"/>
              <a:gd name="T88" fmla="*/ 0 w 1801"/>
              <a:gd name="T89" fmla="*/ 0 h 1367"/>
              <a:gd name="T90" fmla="*/ 0 w 1801"/>
              <a:gd name="T91" fmla="*/ 0 h 1367"/>
              <a:gd name="T92" fmla="*/ 0 w 1801"/>
              <a:gd name="T93" fmla="*/ 0 h 1367"/>
              <a:gd name="T94" fmla="*/ 0 w 1801"/>
              <a:gd name="T95" fmla="*/ 0 h 1367"/>
              <a:gd name="T96" fmla="*/ 0 w 1801"/>
              <a:gd name="T97" fmla="*/ 0 h 1367"/>
              <a:gd name="T98" fmla="*/ 0 w 1801"/>
              <a:gd name="T99" fmla="*/ 0 h 1367"/>
              <a:gd name="T100" fmla="*/ 0 w 1801"/>
              <a:gd name="T101" fmla="*/ 0 h 1367"/>
              <a:gd name="T102" fmla="*/ 0 w 1801"/>
              <a:gd name="T103" fmla="*/ 0 h 1367"/>
              <a:gd name="T104" fmla="*/ 0 w 1801"/>
              <a:gd name="T105" fmla="*/ 0 h 1367"/>
              <a:gd name="T106" fmla="*/ 0 w 1801"/>
              <a:gd name="T107" fmla="*/ 0 h 1367"/>
              <a:gd name="T108" fmla="*/ 0 w 1801"/>
              <a:gd name="T109" fmla="*/ 0 h 136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801"/>
              <a:gd name="T166" fmla="*/ 0 h 1367"/>
              <a:gd name="T167" fmla="*/ 1801 w 1801"/>
              <a:gd name="T168" fmla="*/ 1367 h 136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801" h="1367">
                <a:moveTo>
                  <a:pt x="4" y="91"/>
                </a:moveTo>
                <a:lnTo>
                  <a:pt x="0" y="130"/>
                </a:lnTo>
                <a:lnTo>
                  <a:pt x="52" y="180"/>
                </a:lnTo>
                <a:lnTo>
                  <a:pt x="43" y="209"/>
                </a:lnTo>
                <a:lnTo>
                  <a:pt x="60" y="228"/>
                </a:lnTo>
                <a:lnTo>
                  <a:pt x="38" y="263"/>
                </a:lnTo>
                <a:lnTo>
                  <a:pt x="77" y="246"/>
                </a:lnTo>
                <a:lnTo>
                  <a:pt x="102" y="222"/>
                </a:lnTo>
                <a:lnTo>
                  <a:pt x="99" y="194"/>
                </a:lnTo>
                <a:lnTo>
                  <a:pt x="117" y="212"/>
                </a:lnTo>
                <a:lnTo>
                  <a:pt x="134" y="187"/>
                </a:lnTo>
                <a:lnTo>
                  <a:pt x="149" y="208"/>
                </a:lnTo>
                <a:lnTo>
                  <a:pt x="108" y="240"/>
                </a:lnTo>
                <a:lnTo>
                  <a:pt x="225" y="214"/>
                </a:lnTo>
                <a:lnTo>
                  <a:pt x="248" y="189"/>
                </a:lnTo>
                <a:lnTo>
                  <a:pt x="264" y="199"/>
                </a:lnTo>
                <a:lnTo>
                  <a:pt x="307" y="188"/>
                </a:lnTo>
                <a:lnTo>
                  <a:pt x="330" y="202"/>
                </a:lnTo>
                <a:lnTo>
                  <a:pt x="249" y="212"/>
                </a:lnTo>
                <a:lnTo>
                  <a:pt x="274" y="220"/>
                </a:lnTo>
                <a:lnTo>
                  <a:pt x="364" y="239"/>
                </a:lnTo>
                <a:lnTo>
                  <a:pt x="420" y="269"/>
                </a:lnTo>
                <a:lnTo>
                  <a:pt x="404" y="227"/>
                </a:lnTo>
                <a:lnTo>
                  <a:pt x="430" y="260"/>
                </a:lnTo>
                <a:lnTo>
                  <a:pt x="468" y="265"/>
                </a:lnTo>
                <a:lnTo>
                  <a:pt x="435" y="274"/>
                </a:lnTo>
                <a:lnTo>
                  <a:pt x="498" y="307"/>
                </a:lnTo>
                <a:lnTo>
                  <a:pt x="520" y="334"/>
                </a:lnTo>
                <a:lnTo>
                  <a:pt x="519" y="365"/>
                </a:lnTo>
                <a:lnTo>
                  <a:pt x="494" y="327"/>
                </a:lnTo>
                <a:lnTo>
                  <a:pt x="508" y="375"/>
                </a:lnTo>
                <a:lnTo>
                  <a:pt x="557" y="357"/>
                </a:lnTo>
                <a:lnTo>
                  <a:pt x="588" y="354"/>
                </a:lnTo>
                <a:lnTo>
                  <a:pt x="609" y="332"/>
                </a:lnTo>
                <a:lnTo>
                  <a:pt x="617" y="346"/>
                </a:lnTo>
                <a:lnTo>
                  <a:pt x="682" y="298"/>
                </a:lnTo>
                <a:lnTo>
                  <a:pt x="724" y="295"/>
                </a:lnTo>
                <a:lnTo>
                  <a:pt x="709" y="279"/>
                </a:lnTo>
                <a:lnTo>
                  <a:pt x="739" y="241"/>
                </a:lnTo>
                <a:lnTo>
                  <a:pt x="801" y="238"/>
                </a:lnTo>
                <a:lnTo>
                  <a:pt x="869" y="271"/>
                </a:lnTo>
                <a:lnTo>
                  <a:pt x="906" y="319"/>
                </a:lnTo>
                <a:lnTo>
                  <a:pt x="939" y="328"/>
                </a:lnTo>
                <a:lnTo>
                  <a:pt x="948" y="365"/>
                </a:lnTo>
                <a:lnTo>
                  <a:pt x="989" y="385"/>
                </a:lnTo>
                <a:lnTo>
                  <a:pt x="1006" y="412"/>
                </a:lnTo>
                <a:lnTo>
                  <a:pt x="1028" y="434"/>
                </a:lnTo>
                <a:lnTo>
                  <a:pt x="1085" y="436"/>
                </a:lnTo>
                <a:lnTo>
                  <a:pt x="1107" y="474"/>
                </a:lnTo>
                <a:lnTo>
                  <a:pt x="1138" y="547"/>
                </a:lnTo>
                <a:lnTo>
                  <a:pt x="1121" y="682"/>
                </a:lnTo>
                <a:lnTo>
                  <a:pt x="1125" y="764"/>
                </a:lnTo>
                <a:lnTo>
                  <a:pt x="1162" y="789"/>
                </a:lnTo>
                <a:lnTo>
                  <a:pt x="1169" y="750"/>
                </a:lnTo>
                <a:lnTo>
                  <a:pt x="1144" y="737"/>
                </a:lnTo>
                <a:lnTo>
                  <a:pt x="1147" y="710"/>
                </a:lnTo>
                <a:lnTo>
                  <a:pt x="1158" y="717"/>
                </a:lnTo>
                <a:lnTo>
                  <a:pt x="1184" y="727"/>
                </a:lnTo>
                <a:lnTo>
                  <a:pt x="1191" y="753"/>
                </a:lnTo>
                <a:lnTo>
                  <a:pt x="1208" y="723"/>
                </a:lnTo>
                <a:lnTo>
                  <a:pt x="1222" y="749"/>
                </a:lnTo>
                <a:lnTo>
                  <a:pt x="1172" y="835"/>
                </a:lnTo>
                <a:lnTo>
                  <a:pt x="1170" y="851"/>
                </a:lnTo>
                <a:lnTo>
                  <a:pt x="1199" y="868"/>
                </a:lnTo>
                <a:lnTo>
                  <a:pt x="1227" y="936"/>
                </a:lnTo>
                <a:lnTo>
                  <a:pt x="1262" y="970"/>
                </a:lnTo>
                <a:lnTo>
                  <a:pt x="1280" y="995"/>
                </a:lnTo>
                <a:lnTo>
                  <a:pt x="1308" y="995"/>
                </a:lnTo>
                <a:lnTo>
                  <a:pt x="1279" y="955"/>
                </a:lnTo>
                <a:lnTo>
                  <a:pt x="1302" y="962"/>
                </a:lnTo>
                <a:lnTo>
                  <a:pt x="1329" y="953"/>
                </a:lnTo>
                <a:lnTo>
                  <a:pt x="1315" y="970"/>
                </a:lnTo>
                <a:lnTo>
                  <a:pt x="1327" y="1007"/>
                </a:lnTo>
                <a:lnTo>
                  <a:pt x="1340" y="1055"/>
                </a:lnTo>
                <a:lnTo>
                  <a:pt x="1384" y="1075"/>
                </a:lnTo>
                <a:lnTo>
                  <a:pt x="1394" y="1105"/>
                </a:lnTo>
                <a:lnTo>
                  <a:pt x="1431" y="1197"/>
                </a:lnTo>
                <a:lnTo>
                  <a:pt x="1478" y="1197"/>
                </a:lnTo>
                <a:lnTo>
                  <a:pt x="1518" y="1219"/>
                </a:lnTo>
                <a:lnTo>
                  <a:pt x="1585" y="1309"/>
                </a:lnTo>
                <a:lnTo>
                  <a:pt x="1640" y="1319"/>
                </a:lnTo>
                <a:lnTo>
                  <a:pt x="1641" y="1335"/>
                </a:lnTo>
                <a:lnTo>
                  <a:pt x="1628" y="1346"/>
                </a:lnTo>
                <a:lnTo>
                  <a:pt x="1585" y="1329"/>
                </a:lnTo>
                <a:lnTo>
                  <a:pt x="1599" y="1367"/>
                </a:lnTo>
                <a:lnTo>
                  <a:pt x="1651" y="1353"/>
                </a:lnTo>
                <a:lnTo>
                  <a:pt x="1693" y="1352"/>
                </a:lnTo>
                <a:lnTo>
                  <a:pt x="1717" y="1329"/>
                </a:lnTo>
                <a:lnTo>
                  <a:pt x="1752" y="1327"/>
                </a:lnTo>
                <a:lnTo>
                  <a:pt x="1772" y="1287"/>
                </a:lnTo>
                <a:lnTo>
                  <a:pt x="1765" y="1231"/>
                </a:lnTo>
                <a:lnTo>
                  <a:pt x="1783" y="1169"/>
                </a:lnTo>
                <a:lnTo>
                  <a:pt x="1801" y="1176"/>
                </a:lnTo>
                <a:lnTo>
                  <a:pt x="1784" y="957"/>
                </a:lnTo>
                <a:lnTo>
                  <a:pt x="1765" y="891"/>
                </a:lnTo>
                <a:lnTo>
                  <a:pt x="1570" y="574"/>
                </a:lnTo>
                <a:lnTo>
                  <a:pt x="1525" y="471"/>
                </a:lnTo>
                <a:lnTo>
                  <a:pt x="1544" y="471"/>
                </a:lnTo>
                <a:lnTo>
                  <a:pt x="1417" y="269"/>
                </a:lnTo>
                <a:lnTo>
                  <a:pt x="1329" y="58"/>
                </a:lnTo>
                <a:lnTo>
                  <a:pt x="1323" y="21"/>
                </a:lnTo>
                <a:lnTo>
                  <a:pt x="1301" y="15"/>
                </a:lnTo>
                <a:lnTo>
                  <a:pt x="1217" y="0"/>
                </a:lnTo>
                <a:lnTo>
                  <a:pt x="1195" y="27"/>
                </a:lnTo>
                <a:lnTo>
                  <a:pt x="1209" y="119"/>
                </a:lnTo>
                <a:lnTo>
                  <a:pt x="1172" y="116"/>
                </a:lnTo>
                <a:lnTo>
                  <a:pt x="1166" y="74"/>
                </a:lnTo>
                <a:lnTo>
                  <a:pt x="596" y="108"/>
                </a:lnTo>
                <a:lnTo>
                  <a:pt x="555" y="41"/>
                </a:lnTo>
                <a:lnTo>
                  <a:pt x="4" y="91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5" name="Freeform 20"/>
          <p:cNvSpPr>
            <a:spLocks/>
          </p:cNvSpPr>
          <p:nvPr/>
        </p:nvSpPr>
        <p:spPr bwMode="gray">
          <a:xfrm>
            <a:off x="7348538" y="6699930"/>
            <a:ext cx="71437" cy="49213"/>
          </a:xfrm>
          <a:custGeom>
            <a:avLst/>
            <a:gdLst>
              <a:gd name="T0" fmla="*/ 0 w 91"/>
              <a:gd name="T1" fmla="*/ 2147483647 h 62"/>
              <a:gd name="T2" fmla="*/ 0 w 91"/>
              <a:gd name="T3" fmla="*/ 2147483647 h 62"/>
              <a:gd name="T4" fmla="*/ 0 w 91"/>
              <a:gd name="T5" fmla="*/ 2147483647 h 62"/>
              <a:gd name="T6" fmla="*/ 0 w 91"/>
              <a:gd name="T7" fmla="*/ 0 h 62"/>
              <a:gd name="T8" fmla="*/ 0 w 91"/>
              <a:gd name="T9" fmla="*/ 2147483647 h 62"/>
              <a:gd name="T10" fmla="*/ 0 w 91"/>
              <a:gd name="T11" fmla="*/ 2147483647 h 62"/>
              <a:gd name="T12" fmla="*/ 0 w 91"/>
              <a:gd name="T13" fmla="*/ 2147483647 h 62"/>
              <a:gd name="T14" fmla="*/ 0 w 91"/>
              <a:gd name="T15" fmla="*/ 2147483647 h 62"/>
              <a:gd name="T16" fmla="*/ 0 w 91"/>
              <a:gd name="T17" fmla="*/ 2147483647 h 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1"/>
              <a:gd name="T28" fmla="*/ 0 h 62"/>
              <a:gd name="T29" fmla="*/ 91 w 91"/>
              <a:gd name="T30" fmla="*/ 62 h 6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1" h="62">
                <a:moveTo>
                  <a:pt x="0" y="62"/>
                </a:moveTo>
                <a:lnTo>
                  <a:pt x="5" y="28"/>
                </a:lnTo>
                <a:lnTo>
                  <a:pt x="36" y="23"/>
                </a:lnTo>
                <a:lnTo>
                  <a:pt x="40" y="0"/>
                </a:lnTo>
                <a:lnTo>
                  <a:pt x="91" y="26"/>
                </a:lnTo>
                <a:lnTo>
                  <a:pt x="41" y="42"/>
                </a:lnTo>
                <a:lnTo>
                  <a:pt x="16" y="35"/>
                </a:lnTo>
                <a:lnTo>
                  <a:pt x="25" y="50"/>
                </a:lnTo>
                <a:lnTo>
                  <a:pt x="0" y="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6" name="Freeform 21"/>
          <p:cNvSpPr>
            <a:spLocks/>
          </p:cNvSpPr>
          <p:nvPr/>
        </p:nvSpPr>
        <p:spPr bwMode="gray">
          <a:xfrm>
            <a:off x="7450138" y="6669768"/>
            <a:ext cx="57150" cy="38100"/>
          </a:xfrm>
          <a:custGeom>
            <a:avLst/>
            <a:gdLst>
              <a:gd name="T0" fmla="*/ 0 w 74"/>
              <a:gd name="T1" fmla="*/ 2147483647 h 46"/>
              <a:gd name="T2" fmla="*/ 0 w 74"/>
              <a:gd name="T3" fmla="*/ 2147483647 h 46"/>
              <a:gd name="T4" fmla="*/ 0 w 74"/>
              <a:gd name="T5" fmla="*/ 0 h 46"/>
              <a:gd name="T6" fmla="*/ 0 w 74"/>
              <a:gd name="T7" fmla="*/ 2147483647 h 46"/>
              <a:gd name="T8" fmla="*/ 0 w 74"/>
              <a:gd name="T9" fmla="*/ 2147483647 h 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"/>
              <a:gd name="T16" fmla="*/ 0 h 46"/>
              <a:gd name="T17" fmla="*/ 74 w 74"/>
              <a:gd name="T18" fmla="*/ 46 h 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" h="46">
                <a:moveTo>
                  <a:pt x="0" y="44"/>
                </a:moveTo>
                <a:lnTo>
                  <a:pt x="12" y="46"/>
                </a:lnTo>
                <a:lnTo>
                  <a:pt x="74" y="0"/>
                </a:lnTo>
                <a:lnTo>
                  <a:pt x="18" y="33"/>
                </a:lnTo>
                <a:lnTo>
                  <a:pt x="0" y="4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7" name="Freeform 22"/>
          <p:cNvSpPr>
            <a:spLocks/>
          </p:cNvSpPr>
          <p:nvPr/>
        </p:nvSpPr>
        <p:spPr bwMode="gray">
          <a:xfrm>
            <a:off x="7548563" y="6558643"/>
            <a:ext cx="41275" cy="73025"/>
          </a:xfrm>
          <a:custGeom>
            <a:avLst/>
            <a:gdLst>
              <a:gd name="T0" fmla="*/ 0 w 49"/>
              <a:gd name="T1" fmla="*/ 0 h 94"/>
              <a:gd name="T2" fmla="*/ 2147483647 w 49"/>
              <a:gd name="T3" fmla="*/ 0 h 94"/>
              <a:gd name="T4" fmla="*/ 2147483647 w 49"/>
              <a:gd name="T5" fmla="*/ 0 h 94"/>
              <a:gd name="T6" fmla="*/ 2147483647 w 49"/>
              <a:gd name="T7" fmla="*/ 0 h 94"/>
              <a:gd name="T8" fmla="*/ 0 w 49"/>
              <a:gd name="T9" fmla="*/ 0 h 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94"/>
              <a:gd name="T17" fmla="*/ 49 w 49"/>
              <a:gd name="T18" fmla="*/ 94 h 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94">
                <a:moveTo>
                  <a:pt x="0" y="94"/>
                </a:moveTo>
                <a:lnTo>
                  <a:pt x="26" y="64"/>
                </a:lnTo>
                <a:lnTo>
                  <a:pt x="49" y="0"/>
                </a:lnTo>
                <a:lnTo>
                  <a:pt x="33" y="30"/>
                </a:lnTo>
                <a:lnTo>
                  <a:pt x="0" y="9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8" name="Freeform 23"/>
          <p:cNvSpPr>
            <a:spLocks/>
          </p:cNvSpPr>
          <p:nvPr/>
        </p:nvSpPr>
        <p:spPr bwMode="gray">
          <a:xfrm>
            <a:off x="6426200" y="4742543"/>
            <a:ext cx="852488" cy="887412"/>
          </a:xfrm>
          <a:custGeom>
            <a:avLst/>
            <a:gdLst>
              <a:gd name="T0" fmla="*/ 0 w 1075"/>
              <a:gd name="T1" fmla="*/ 0 h 1121"/>
              <a:gd name="T2" fmla="*/ 0 w 1075"/>
              <a:gd name="T3" fmla="*/ 0 h 1121"/>
              <a:gd name="T4" fmla="*/ 0 w 1075"/>
              <a:gd name="T5" fmla="*/ 0 h 1121"/>
              <a:gd name="T6" fmla="*/ 0 w 1075"/>
              <a:gd name="T7" fmla="*/ 0 h 1121"/>
              <a:gd name="T8" fmla="*/ 0 w 1075"/>
              <a:gd name="T9" fmla="*/ 0 h 1121"/>
              <a:gd name="T10" fmla="*/ 0 w 1075"/>
              <a:gd name="T11" fmla="*/ 0 h 1121"/>
              <a:gd name="T12" fmla="*/ 0 w 1075"/>
              <a:gd name="T13" fmla="*/ 0 h 1121"/>
              <a:gd name="T14" fmla="*/ 0 w 1075"/>
              <a:gd name="T15" fmla="*/ 0 h 1121"/>
              <a:gd name="T16" fmla="*/ 0 w 1075"/>
              <a:gd name="T17" fmla="*/ 0 h 1121"/>
              <a:gd name="T18" fmla="*/ 0 w 1075"/>
              <a:gd name="T19" fmla="*/ 0 h 1121"/>
              <a:gd name="T20" fmla="*/ 0 w 1075"/>
              <a:gd name="T21" fmla="*/ 0 h 1121"/>
              <a:gd name="T22" fmla="*/ 0 w 1075"/>
              <a:gd name="T23" fmla="*/ 0 h 1121"/>
              <a:gd name="T24" fmla="*/ 0 w 1075"/>
              <a:gd name="T25" fmla="*/ 0 h 1121"/>
              <a:gd name="T26" fmla="*/ 0 w 1075"/>
              <a:gd name="T27" fmla="*/ 0 h 1121"/>
              <a:gd name="T28" fmla="*/ 0 w 1075"/>
              <a:gd name="T29" fmla="*/ 0 h 1121"/>
              <a:gd name="T30" fmla="*/ 0 w 1075"/>
              <a:gd name="T31" fmla="*/ 0 h 1121"/>
              <a:gd name="T32" fmla="*/ 0 w 1075"/>
              <a:gd name="T33" fmla="*/ 0 h 1121"/>
              <a:gd name="T34" fmla="*/ 0 w 1075"/>
              <a:gd name="T35" fmla="*/ 0 h 1121"/>
              <a:gd name="T36" fmla="*/ 0 w 1075"/>
              <a:gd name="T37" fmla="*/ 0 h 1121"/>
              <a:gd name="T38" fmla="*/ 0 w 1075"/>
              <a:gd name="T39" fmla="*/ 0 h 1121"/>
              <a:gd name="T40" fmla="*/ 0 w 1075"/>
              <a:gd name="T41" fmla="*/ 0 h 1121"/>
              <a:gd name="T42" fmla="*/ 0 w 1075"/>
              <a:gd name="T43" fmla="*/ 0 h 1121"/>
              <a:gd name="T44" fmla="*/ 0 w 1075"/>
              <a:gd name="T45" fmla="*/ 0 h 1121"/>
              <a:gd name="T46" fmla="*/ 0 w 1075"/>
              <a:gd name="T47" fmla="*/ 0 h 1121"/>
              <a:gd name="T48" fmla="*/ 0 w 1075"/>
              <a:gd name="T49" fmla="*/ 0 h 1121"/>
              <a:gd name="T50" fmla="*/ 0 w 1075"/>
              <a:gd name="T51" fmla="*/ 0 h 1121"/>
              <a:gd name="T52" fmla="*/ 0 w 1075"/>
              <a:gd name="T53" fmla="*/ 0 h 1121"/>
              <a:gd name="T54" fmla="*/ 0 w 1075"/>
              <a:gd name="T55" fmla="*/ 0 h 1121"/>
              <a:gd name="T56" fmla="*/ 0 w 1075"/>
              <a:gd name="T57" fmla="*/ 0 h 1121"/>
              <a:gd name="T58" fmla="*/ 0 w 1075"/>
              <a:gd name="T59" fmla="*/ 0 h 1121"/>
              <a:gd name="T60" fmla="*/ 0 w 1075"/>
              <a:gd name="T61" fmla="*/ 0 h 1121"/>
              <a:gd name="T62" fmla="*/ 0 w 1075"/>
              <a:gd name="T63" fmla="*/ 0 h 1121"/>
              <a:gd name="T64" fmla="*/ 0 w 1075"/>
              <a:gd name="T65" fmla="*/ 0 h 1121"/>
              <a:gd name="T66" fmla="*/ 0 w 1075"/>
              <a:gd name="T67" fmla="*/ 0 h 1121"/>
              <a:gd name="T68" fmla="*/ 0 w 1075"/>
              <a:gd name="T69" fmla="*/ 0 h 1121"/>
              <a:gd name="T70" fmla="*/ 0 w 1075"/>
              <a:gd name="T71" fmla="*/ 0 h 1121"/>
              <a:gd name="T72" fmla="*/ 0 w 1075"/>
              <a:gd name="T73" fmla="*/ 0 h 1121"/>
              <a:gd name="T74" fmla="*/ 0 w 1075"/>
              <a:gd name="T75" fmla="*/ 0 h 1121"/>
              <a:gd name="T76" fmla="*/ 0 w 1075"/>
              <a:gd name="T77" fmla="*/ 0 h 1121"/>
              <a:gd name="T78" fmla="*/ 0 w 1075"/>
              <a:gd name="T79" fmla="*/ 0 h 1121"/>
              <a:gd name="T80" fmla="*/ 0 w 1075"/>
              <a:gd name="T81" fmla="*/ 0 h 1121"/>
              <a:gd name="T82" fmla="*/ 0 w 1075"/>
              <a:gd name="T83" fmla="*/ 0 h 1121"/>
              <a:gd name="T84" fmla="*/ 0 w 1075"/>
              <a:gd name="T85" fmla="*/ 0 h 112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075"/>
              <a:gd name="T130" fmla="*/ 0 h 1121"/>
              <a:gd name="T131" fmla="*/ 1075 w 1075"/>
              <a:gd name="T132" fmla="*/ 1121 h 112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075" h="1121">
                <a:moveTo>
                  <a:pt x="0" y="63"/>
                </a:moveTo>
                <a:lnTo>
                  <a:pt x="142" y="581"/>
                </a:lnTo>
                <a:lnTo>
                  <a:pt x="195" y="669"/>
                </a:lnTo>
                <a:lnTo>
                  <a:pt x="214" y="733"/>
                </a:lnTo>
                <a:lnTo>
                  <a:pt x="191" y="779"/>
                </a:lnTo>
                <a:lnTo>
                  <a:pt x="183" y="848"/>
                </a:lnTo>
                <a:lnTo>
                  <a:pt x="230" y="1043"/>
                </a:lnTo>
                <a:lnTo>
                  <a:pt x="271" y="1110"/>
                </a:lnTo>
                <a:lnTo>
                  <a:pt x="841" y="1076"/>
                </a:lnTo>
                <a:lnTo>
                  <a:pt x="847" y="1118"/>
                </a:lnTo>
                <a:lnTo>
                  <a:pt x="884" y="1121"/>
                </a:lnTo>
                <a:lnTo>
                  <a:pt x="870" y="1029"/>
                </a:lnTo>
                <a:lnTo>
                  <a:pt x="892" y="1002"/>
                </a:lnTo>
                <a:lnTo>
                  <a:pt x="976" y="1017"/>
                </a:lnTo>
                <a:lnTo>
                  <a:pt x="989" y="954"/>
                </a:lnTo>
                <a:lnTo>
                  <a:pt x="976" y="949"/>
                </a:lnTo>
                <a:lnTo>
                  <a:pt x="995" y="932"/>
                </a:lnTo>
                <a:lnTo>
                  <a:pt x="964" y="915"/>
                </a:lnTo>
                <a:lnTo>
                  <a:pt x="982" y="895"/>
                </a:lnTo>
                <a:lnTo>
                  <a:pt x="978" y="863"/>
                </a:lnTo>
                <a:lnTo>
                  <a:pt x="1015" y="839"/>
                </a:lnTo>
                <a:lnTo>
                  <a:pt x="1002" y="806"/>
                </a:lnTo>
                <a:lnTo>
                  <a:pt x="1021" y="794"/>
                </a:lnTo>
                <a:lnTo>
                  <a:pt x="1029" y="766"/>
                </a:lnTo>
                <a:lnTo>
                  <a:pt x="1014" y="755"/>
                </a:lnTo>
                <a:lnTo>
                  <a:pt x="1042" y="731"/>
                </a:lnTo>
                <a:lnTo>
                  <a:pt x="1029" y="713"/>
                </a:lnTo>
                <a:lnTo>
                  <a:pt x="1052" y="713"/>
                </a:lnTo>
                <a:lnTo>
                  <a:pt x="1075" y="678"/>
                </a:lnTo>
                <a:lnTo>
                  <a:pt x="1067" y="669"/>
                </a:lnTo>
                <a:lnTo>
                  <a:pt x="1030" y="662"/>
                </a:lnTo>
                <a:lnTo>
                  <a:pt x="1006" y="631"/>
                </a:lnTo>
                <a:lnTo>
                  <a:pt x="963" y="554"/>
                </a:lnTo>
                <a:lnTo>
                  <a:pt x="939" y="544"/>
                </a:lnTo>
                <a:lnTo>
                  <a:pt x="891" y="442"/>
                </a:lnTo>
                <a:lnTo>
                  <a:pt x="821" y="399"/>
                </a:lnTo>
                <a:lnTo>
                  <a:pt x="772" y="330"/>
                </a:lnTo>
                <a:lnTo>
                  <a:pt x="651" y="242"/>
                </a:lnTo>
                <a:lnTo>
                  <a:pt x="593" y="163"/>
                </a:lnTo>
                <a:lnTo>
                  <a:pt x="463" y="78"/>
                </a:lnTo>
                <a:lnTo>
                  <a:pt x="505" y="0"/>
                </a:lnTo>
                <a:lnTo>
                  <a:pt x="260" y="30"/>
                </a:lnTo>
                <a:lnTo>
                  <a:pt x="0" y="63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9" name="Freeform 24"/>
          <p:cNvSpPr>
            <a:spLocks/>
          </p:cNvSpPr>
          <p:nvPr/>
        </p:nvSpPr>
        <p:spPr bwMode="gray">
          <a:xfrm>
            <a:off x="2600325" y="5945868"/>
            <a:ext cx="93663" cy="74612"/>
          </a:xfrm>
          <a:custGeom>
            <a:avLst/>
            <a:gdLst>
              <a:gd name="T0" fmla="*/ 0 w 117"/>
              <a:gd name="T1" fmla="*/ 0 h 95"/>
              <a:gd name="T2" fmla="*/ 2147483647 w 117"/>
              <a:gd name="T3" fmla="*/ 0 h 95"/>
              <a:gd name="T4" fmla="*/ 2147483647 w 117"/>
              <a:gd name="T5" fmla="*/ 0 h 95"/>
              <a:gd name="T6" fmla="*/ 2147483647 w 117"/>
              <a:gd name="T7" fmla="*/ 0 h 95"/>
              <a:gd name="T8" fmla="*/ 2147483647 w 117"/>
              <a:gd name="T9" fmla="*/ 0 h 95"/>
              <a:gd name="T10" fmla="*/ 2147483647 w 117"/>
              <a:gd name="T11" fmla="*/ 0 h 95"/>
              <a:gd name="T12" fmla="*/ 2147483647 w 117"/>
              <a:gd name="T13" fmla="*/ 0 h 95"/>
              <a:gd name="T14" fmla="*/ 0 w 117"/>
              <a:gd name="T15" fmla="*/ 0 h 9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7"/>
              <a:gd name="T25" fmla="*/ 0 h 95"/>
              <a:gd name="T26" fmla="*/ 117 w 117"/>
              <a:gd name="T27" fmla="*/ 95 h 9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7" h="95">
                <a:moveTo>
                  <a:pt x="0" y="55"/>
                </a:moveTo>
                <a:lnTo>
                  <a:pt x="43" y="95"/>
                </a:lnTo>
                <a:lnTo>
                  <a:pt x="67" y="94"/>
                </a:lnTo>
                <a:lnTo>
                  <a:pt x="105" y="71"/>
                </a:lnTo>
                <a:lnTo>
                  <a:pt x="117" y="20"/>
                </a:lnTo>
                <a:lnTo>
                  <a:pt x="91" y="0"/>
                </a:lnTo>
                <a:lnTo>
                  <a:pt x="56" y="6"/>
                </a:lnTo>
                <a:lnTo>
                  <a:pt x="0" y="55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0" name="Freeform 25"/>
          <p:cNvSpPr>
            <a:spLocks/>
          </p:cNvSpPr>
          <p:nvPr/>
        </p:nvSpPr>
        <p:spPr bwMode="gray">
          <a:xfrm>
            <a:off x="2884488" y="6053818"/>
            <a:ext cx="106362" cy="90487"/>
          </a:xfrm>
          <a:custGeom>
            <a:avLst/>
            <a:gdLst>
              <a:gd name="T0" fmla="*/ 0 w 134"/>
              <a:gd name="T1" fmla="*/ 0 h 115"/>
              <a:gd name="T2" fmla="*/ 2147483647 w 134"/>
              <a:gd name="T3" fmla="*/ 0 h 115"/>
              <a:gd name="T4" fmla="*/ 2147483647 w 134"/>
              <a:gd name="T5" fmla="*/ 0 h 115"/>
              <a:gd name="T6" fmla="*/ 2147483647 w 134"/>
              <a:gd name="T7" fmla="*/ 0 h 115"/>
              <a:gd name="T8" fmla="*/ 2147483647 w 134"/>
              <a:gd name="T9" fmla="*/ 0 h 115"/>
              <a:gd name="T10" fmla="*/ 2147483647 w 134"/>
              <a:gd name="T11" fmla="*/ 0 h 115"/>
              <a:gd name="T12" fmla="*/ 2147483647 w 134"/>
              <a:gd name="T13" fmla="*/ 0 h 115"/>
              <a:gd name="T14" fmla="*/ 2147483647 w 134"/>
              <a:gd name="T15" fmla="*/ 0 h 115"/>
              <a:gd name="T16" fmla="*/ 2147483647 w 134"/>
              <a:gd name="T17" fmla="*/ 0 h 115"/>
              <a:gd name="T18" fmla="*/ 0 w 134"/>
              <a:gd name="T19" fmla="*/ 0 h 11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4"/>
              <a:gd name="T31" fmla="*/ 0 h 115"/>
              <a:gd name="T32" fmla="*/ 134 w 134"/>
              <a:gd name="T33" fmla="*/ 115 h 11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4" h="115">
                <a:moveTo>
                  <a:pt x="0" y="30"/>
                </a:moveTo>
                <a:lnTo>
                  <a:pt x="29" y="96"/>
                </a:lnTo>
                <a:lnTo>
                  <a:pt x="59" y="95"/>
                </a:lnTo>
                <a:lnTo>
                  <a:pt x="62" y="76"/>
                </a:lnTo>
                <a:lnTo>
                  <a:pt x="102" y="115"/>
                </a:lnTo>
                <a:lnTo>
                  <a:pt x="134" y="109"/>
                </a:lnTo>
                <a:lnTo>
                  <a:pt x="127" y="71"/>
                </a:lnTo>
                <a:lnTo>
                  <a:pt x="97" y="62"/>
                </a:lnTo>
                <a:lnTo>
                  <a:pt x="71" y="0"/>
                </a:lnTo>
                <a:lnTo>
                  <a:pt x="0" y="3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1" name="Freeform 26"/>
          <p:cNvSpPr>
            <a:spLocks/>
          </p:cNvSpPr>
          <p:nvPr/>
        </p:nvSpPr>
        <p:spPr bwMode="gray">
          <a:xfrm>
            <a:off x="3055938" y="6149068"/>
            <a:ext cx="107950" cy="30162"/>
          </a:xfrm>
          <a:custGeom>
            <a:avLst/>
            <a:gdLst>
              <a:gd name="T0" fmla="*/ 0 w 138"/>
              <a:gd name="T1" fmla="*/ 2147483647 h 37"/>
              <a:gd name="T2" fmla="*/ 0 w 138"/>
              <a:gd name="T3" fmla="*/ 0 h 37"/>
              <a:gd name="T4" fmla="*/ 0 w 138"/>
              <a:gd name="T5" fmla="*/ 2147483647 h 37"/>
              <a:gd name="T6" fmla="*/ 0 w 138"/>
              <a:gd name="T7" fmla="*/ 2147483647 h 37"/>
              <a:gd name="T8" fmla="*/ 0 w 138"/>
              <a:gd name="T9" fmla="*/ 2147483647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8"/>
              <a:gd name="T16" fmla="*/ 0 h 37"/>
              <a:gd name="T17" fmla="*/ 138 w 138"/>
              <a:gd name="T18" fmla="*/ 37 h 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8" h="37">
                <a:moveTo>
                  <a:pt x="0" y="31"/>
                </a:moveTo>
                <a:lnTo>
                  <a:pt x="15" y="0"/>
                </a:lnTo>
                <a:lnTo>
                  <a:pt x="138" y="13"/>
                </a:lnTo>
                <a:lnTo>
                  <a:pt x="112" y="37"/>
                </a:lnTo>
                <a:lnTo>
                  <a:pt x="0" y="31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2" name="Freeform 27"/>
          <p:cNvSpPr>
            <a:spLocks/>
          </p:cNvSpPr>
          <p:nvPr/>
        </p:nvSpPr>
        <p:spPr bwMode="gray">
          <a:xfrm>
            <a:off x="3105150" y="6209393"/>
            <a:ext cx="41275" cy="30162"/>
          </a:xfrm>
          <a:custGeom>
            <a:avLst/>
            <a:gdLst>
              <a:gd name="T0" fmla="*/ 0 w 56"/>
              <a:gd name="T1" fmla="*/ 0 h 40"/>
              <a:gd name="T2" fmla="*/ 0 w 56"/>
              <a:gd name="T3" fmla="*/ 0 h 40"/>
              <a:gd name="T4" fmla="*/ 0 w 56"/>
              <a:gd name="T5" fmla="*/ 0 h 40"/>
              <a:gd name="T6" fmla="*/ 0 w 56"/>
              <a:gd name="T7" fmla="*/ 0 h 40"/>
              <a:gd name="T8" fmla="*/ 0 w 56"/>
              <a:gd name="T9" fmla="*/ 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"/>
              <a:gd name="T16" fmla="*/ 0 h 40"/>
              <a:gd name="T17" fmla="*/ 56 w 56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" h="40">
                <a:moveTo>
                  <a:pt x="0" y="0"/>
                </a:moveTo>
                <a:lnTo>
                  <a:pt x="20" y="40"/>
                </a:lnTo>
                <a:lnTo>
                  <a:pt x="56" y="23"/>
                </a:lnTo>
                <a:lnTo>
                  <a:pt x="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3" name="Freeform 28"/>
          <p:cNvSpPr>
            <a:spLocks/>
          </p:cNvSpPr>
          <p:nvPr/>
        </p:nvSpPr>
        <p:spPr bwMode="gray">
          <a:xfrm>
            <a:off x="3167063" y="6182405"/>
            <a:ext cx="138112" cy="80963"/>
          </a:xfrm>
          <a:custGeom>
            <a:avLst/>
            <a:gdLst>
              <a:gd name="T0" fmla="*/ 0 w 172"/>
              <a:gd name="T1" fmla="*/ 0 h 104"/>
              <a:gd name="T2" fmla="*/ 2147483647 w 172"/>
              <a:gd name="T3" fmla="*/ 0 h 104"/>
              <a:gd name="T4" fmla="*/ 2147483647 w 172"/>
              <a:gd name="T5" fmla="*/ 0 h 104"/>
              <a:gd name="T6" fmla="*/ 2147483647 w 172"/>
              <a:gd name="T7" fmla="*/ 0 h 104"/>
              <a:gd name="T8" fmla="*/ 2147483647 w 172"/>
              <a:gd name="T9" fmla="*/ 0 h 104"/>
              <a:gd name="T10" fmla="*/ 2147483647 w 172"/>
              <a:gd name="T11" fmla="*/ 0 h 104"/>
              <a:gd name="T12" fmla="*/ 2147483647 w 172"/>
              <a:gd name="T13" fmla="*/ 0 h 104"/>
              <a:gd name="T14" fmla="*/ 2147483647 w 172"/>
              <a:gd name="T15" fmla="*/ 0 h 104"/>
              <a:gd name="T16" fmla="*/ 2147483647 w 172"/>
              <a:gd name="T17" fmla="*/ 0 h 104"/>
              <a:gd name="T18" fmla="*/ 0 w 172"/>
              <a:gd name="T19" fmla="*/ 0 h 10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2"/>
              <a:gd name="T31" fmla="*/ 0 h 104"/>
              <a:gd name="T32" fmla="*/ 172 w 172"/>
              <a:gd name="T33" fmla="*/ 104 h 10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2" h="104">
                <a:moveTo>
                  <a:pt x="0" y="27"/>
                </a:moveTo>
                <a:lnTo>
                  <a:pt x="22" y="0"/>
                </a:lnTo>
                <a:lnTo>
                  <a:pt x="47" y="27"/>
                </a:lnTo>
                <a:lnTo>
                  <a:pt x="106" y="22"/>
                </a:lnTo>
                <a:lnTo>
                  <a:pt x="172" y="68"/>
                </a:lnTo>
                <a:lnTo>
                  <a:pt x="148" y="90"/>
                </a:lnTo>
                <a:lnTo>
                  <a:pt x="68" y="104"/>
                </a:lnTo>
                <a:lnTo>
                  <a:pt x="54" y="58"/>
                </a:lnTo>
                <a:lnTo>
                  <a:pt x="23" y="58"/>
                </a:lnTo>
                <a:lnTo>
                  <a:pt x="0" y="2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4" name="Freeform 29"/>
          <p:cNvSpPr>
            <a:spLocks/>
          </p:cNvSpPr>
          <p:nvPr/>
        </p:nvSpPr>
        <p:spPr bwMode="gray">
          <a:xfrm>
            <a:off x="3290888" y="6330043"/>
            <a:ext cx="231775" cy="260350"/>
          </a:xfrm>
          <a:custGeom>
            <a:avLst/>
            <a:gdLst>
              <a:gd name="T0" fmla="*/ 0 w 289"/>
              <a:gd name="T1" fmla="*/ 0 h 329"/>
              <a:gd name="T2" fmla="*/ 2147483647 w 289"/>
              <a:gd name="T3" fmla="*/ 0 h 329"/>
              <a:gd name="T4" fmla="*/ 2147483647 w 289"/>
              <a:gd name="T5" fmla="*/ 0 h 329"/>
              <a:gd name="T6" fmla="*/ 2147483647 w 289"/>
              <a:gd name="T7" fmla="*/ 0 h 329"/>
              <a:gd name="T8" fmla="*/ 2147483647 w 289"/>
              <a:gd name="T9" fmla="*/ 0 h 329"/>
              <a:gd name="T10" fmla="*/ 2147483647 w 289"/>
              <a:gd name="T11" fmla="*/ 0 h 329"/>
              <a:gd name="T12" fmla="*/ 2147483647 w 289"/>
              <a:gd name="T13" fmla="*/ 0 h 329"/>
              <a:gd name="T14" fmla="*/ 2147483647 w 289"/>
              <a:gd name="T15" fmla="*/ 0 h 329"/>
              <a:gd name="T16" fmla="*/ 2147483647 w 289"/>
              <a:gd name="T17" fmla="*/ 0 h 329"/>
              <a:gd name="T18" fmla="*/ 2147483647 w 289"/>
              <a:gd name="T19" fmla="*/ 0 h 329"/>
              <a:gd name="T20" fmla="*/ 2147483647 w 289"/>
              <a:gd name="T21" fmla="*/ 0 h 329"/>
              <a:gd name="T22" fmla="*/ 0 w 289"/>
              <a:gd name="T23" fmla="*/ 0 h 32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89"/>
              <a:gd name="T37" fmla="*/ 0 h 329"/>
              <a:gd name="T38" fmla="*/ 289 w 289"/>
              <a:gd name="T39" fmla="*/ 329 h 32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89" h="329">
                <a:moveTo>
                  <a:pt x="0" y="129"/>
                </a:moveTo>
                <a:lnTo>
                  <a:pt x="39" y="220"/>
                </a:lnTo>
                <a:lnTo>
                  <a:pt x="33" y="292"/>
                </a:lnTo>
                <a:lnTo>
                  <a:pt x="93" y="329"/>
                </a:lnTo>
                <a:lnTo>
                  <a:pt x="127" y="273"/>
                </a:lnTo>
                <a:lnTo>
                  <a:pt x="250" y="222"/>
                </a:lnTo>
                <a:lnTo>
                  <a:pt x="289" y="182"/>
                </a:lnTo>
                <a:lnTo>
                  <a:pt x="189" y="66"/>
                </a:lnTo>
                <a:lnTo>
                  <a:pt x="47" y="0"/>
                </a:lnTo>
                <a:lnTo>
                  <a:pt x="34" y="20"/>
                </a:lnTo>
                <a:lnTo>
                  <a:pt x="50" y="69"/>
                </a:lnTo>
                <a:lnTo>
                  <a:pt x="0" y="12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5" name="Freeform 30"/>
          <p:cNvSpPr>
            <a:spLocks/>
          </p:cNvSpPr>
          <p:nvPr/>
        </p:nvSpPr>
        <p:spPr bwMode="gray">
          <a:xfrm>
            <a:off x="1698625" y="1767568"/>
            <a:ext cx="939800" cy="1519237"/>
          </a:xfrm>
          <a:custGeom>
            <a:avLst/>
            <a:gdLst>
              <a:gd name="T0" fmla="*/ 0 w 1185"/>
              <a:gd name="T1" fmla="*/ 0 h 1916"/>
              <a:gd name="T2" fmla="*/ 0 w 1185"/>
              <a:gd name="T3" fmla="*/ 0 h 1916"/>
              <a:gd name="T4" fmla="*/ 0 w 1185"/>
              <a:gd name="T5" fmla="*/ 0 h 1916"/>
              <a:gd name="T6" fmla="*/ 0 w 1185"/>
              <a:gd name="T7" fmla="*/ 0 h 1916"/>
              <a:gd name="T8" fmla="*/ 0 w 1185"/>
              <a:gd name="T9" fmla="*/ 0 h 1916"/>
              <a:gd name="T10" fmla="*/ 0 w 1185"/>
              <a:gd name="T11" fmla="*/ 0 h 1916"/>
              <a:gd name="T12" fmla="*/ 0 w 1185"/>
              <a:gd name="T13" fmla="*/ 0 h 1916"/>
              <a:gd name="T14" fmla="*/ 0 w 1185"/>
              <a:gd name="T15" fmla="*/ 0 h 1916"/>
              <a:gd name="T16" fmla="*/ 0 w 1185"/>
              <a:gd name="T17" fmla="*/ 0 h 1916"/>
              <a:gd name="T18" fmla="*/ 0 w 1185"/>
              <a:gd name="T19" fmla="*/ 0 h 1916"/>
              <a:gd name="T20" fmla="*/ 0 w 1185"/>
              <a:gd name="T21" fmla="*/ 0 h 1916"/>
              <a:gd name="T22" fmla="*/ 0 w 1185"/>
              <a:gd name="T23" fmla="*/ 0 h 1916"/>
              <a:gd name="T24" fmla="*/ 0 w 1185"/>
              <a:gd name="T25" fmla="*/ 0 h 1916"/>
              <a:gd name="T26" fmla="*/ 0 w 1185"/>
              <a:gd name="T27" fmla="*/ 0 h 1916"/>
              <a:gd name="T28" fmla="*/ 0 w 1185"/>
              <a:gd name="T29" fmla="*/ 0 h 1916"/>
              <a:gd name="T30" fmla="*/ 0 w 1185"/>
              <a:gd name="T31" fmla="*/ 0 h 1916"/>
              <a:gd name="T32" fmla="*/ 0 w 1185"/>
              <a:gd name="T33" fmla="*/ 0 h 1916"/>
              <a:gd name="T34" fmla="*/ 0 w 1185"/>
              <a:gd name="T35" fmla="*/ 0 h 1916"/>
              <a:gd name="T36" fmla="*/ 0 w 1185"/>
              <a:gd name="T37" fmla="*/ 0 h 1916"/>
              <a:gd name="T38" fmla="*/ 0 w 1185"/>
              <a:gd name="T39" fmla="*/ 0 h 1916"/>
              <a:gd name="T40" fmla="*/ 0 w 1185"/>
              <a:gd name="T41" fmla="*/ 0 h 1916"/>
              <a:gd name="T42" fmla="*/ 0 w 1185"/>
              <a:gd name="T43" fmla="*/ 0 h 1916"/>
              <a:gd name="T44" fmla="*/ 0 w 1185"/>
              <a:gd name="T45" fmla="*/ 0 h 1916"/>
              <a:gd name="T46" fmla="*/ 0 w 1185"/>
              <a:gd name="T47" fmla="*/ 0 h 1916"/>
              <a:gd name="T48" fmla="*/ 0 w 1185"/>
              <a:gd name="T49" fmla="*/ 0 h 1916"/>
              <a:gd name="T50" fmla="*/ 0 w 1185"/>
              <a:gd name="T51" fmla="*/ 0 h 1916"/>
              <a:gd name="T52" fmla="*/ 0 w 1185"/>
              <a:gd name="T53" fmla="*/ 0 h 1916"/>
              <a:gd name="T54" fmla="*/ 0 w 1185"/>
              <a:gd name="T55" fmla="*/ 0 h 1916"/>
              <a:gd name="T56" fmla="*/ 0 w 1185"/>
              <a:gd name="T57" fmla="*/ 0 h 1916"/>
              <a:gd name="T58" fmla="*/ 0 w 1185"/>
              <a:gd name="T59" fmla="*/ 0 h 1916"/>
              <a:gd name="T60" fmla="*/ 0 w 1185"/>
              <a:gd name="T61" fmla="*/ 0 h 1916"/>
              <a:gd name="T62" fmla="*/ 0 w 1185"/>
              <a:gd name="T63" fmla="*/ 0 h 1916"/>
              <a:gd name="T64" fmla="*/ 0 w 1185"/>
              <a:gd name="T65" fmla="*/ 0 h 1916"/>
              <a:gd name="T66" fmla="*/ 0 w 1185"/>
              <a:gd name="T67" fmla="*/ 0 h 1916"/>
              <a:gd name="T68" fmla="*/ 0 w 1185"/>
              <a:gd name="T69" fmla="*/ 0 h 1916"/>
              <a:gd name="T70" fmla="*/ 0 w 1185"/>
              <a:gd name="T71" fmla="*/ 0 h 1916"/>
              <a:gd name="T72" fmla="*/ 0 w 1185"/>
              <a:gd name="T73" fmla="*/ 0 h 1916"/>
              <a:gd name="T74" fmla="*/ 0 w 1185"/>
              <a:gd name="T75" fmla="*/ 0 h 1916"/>
              <a:gd name="T76" fmla="*/ 0 w 1185"/>
              <a:gd name="T77" fmla="*/ 0 h 1916"/>
              <a:gd name="T78" fmla="*/ 0 w 1185"/>
              <a:gd name="T79" fmla="*/ 0 h 1916"/>
              <a:gd name="T80" fmla="*/ 0 w 1185"/>
              <a:gd name="T81" fmla="*/ 0 h 1916"/>
              <a:gd name="T82" fmla="*/ 0 w 1185"/>
              <a:gd name="T83" fmla="*/ 0 h 191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185"/>
              <a:gd name="T127" fmla="*/ 0 h 1916"/>
              <a:gd name="T128" fmla="*/ 1185 w 1185"/>
              <a:gd name="T129" fmla="*/ 1916 h 191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185" h="1916">
                <a:moveTo>
                  <a:pt x="0" y="1699"/>
                </a:moveTo>
                <a:lnTo>
                  <a:pt x="94" y="1290"/>
                </a:lnTo>
                <a:lnTo>
                  <a:pt x="142" y="1181"/>
                </a:lnTo>
                <a:lnTo>
                  <a:pt x="99" y="1129"/>
                </a:lnTo>
                <a:lnTo>
                  <a:pt x="110" y="1082"/>
                </a:lnTo>
                <a:lnTo>
                  <a:pt x="185" y="1011"/>
                </a:lnTo>
                <a:lnTo>
                  <a:pt x="246" y="915"/>
                </a:lnTo>
                <a:lnTo>
                  <a:pt x="301" y="832"/>
                </a:lnTo>
                <a:lnTo>
                  <a:pt x="260" y="769"/>
                </a:lnTo>
                <a:lnTo>
                  <a:pt x="242" y="726"/>
                </a:lnTo>
                <a:lnTo>
                  <a:pt x="249" y="620"/>
                </a:lnTo>
                <a:lnTo>
                  <a:pt x="393" y="0"/>
                </a:lnTo>
                <a:lnTo>
                  <a:pt x="552" y="35"/>
                </a:lnTo>
                <a:lnTo>
                  <a:pt x="499" y="276"/>
                </a:lnTo>
                <a:lnTo>
                  <a:pt x="534" y="363"/>
                </a:lnTo>
                <a:lnTo>
                  <a:pt x="538" y="417"/>
                </a:lnTo>
                <a:lnTo>
                  <a:pt x="519" y="425"/>
                </a:lnTo>
                <a:lnTo>
                  <a:pt x="580" y="484"/>
                </a:lnTo>
                <a:lnTo>
                  <a:pt x="642" y="638"/>
                </a:lnTo>
                <a:lnTo>
                  <a:pt x="664" y="632"/>
                </a:lnTo>
                <a:lnTo>
                  <a:pt x="666" y="654"/>
                </a:lnTo>
                <a:lnTo>
                  <a:pt x="696" y="663"/>
                </a:lnTo>
                <a:lnTo>
                  <a:pt x="718" y="666"/>
                </a:lnTo>
                <a:lnTo>
                  <a:pt x="663" y="778"/>
                </a:lnTo>
                <a:lnTo>
                  <a:pt x="672" y="852"/>
                </a:lnTo>
                <a:lnTo>
                  <a:pt x="627" y="924"/>
                </a:lnTo>
                <a:lnTo>
                  <a:pt x="658" y="956"/>
                </a:lnTo>
                <a:lnTo>
                  <a:pt x="738" y="911"/>
                </a:lnTo>
                <a:lnTo>
                  <a:pt x="796" y="1154"/>
                </a:lnTo>
                <a:lnTo>
                  <a:pt x="833" y="1166"/>
                </a:lnTo>
                <a:lnTo>
                  <a:pt x="840" y="1240"/>
                </a:lnTo>
                <a:lnTo>
                  <a:pt x="871" y="1271"/>
                </a:lnTo>
                <a:lnTo>
                  <a:pt x="894" y="1244"/>
                </a:lnTo>
                <a:lnTo>
                  <a:pt x="948" y="1268"/>
                </a:lnTo>
                <a:lnTo>
                  <a:pt x="981" y="1242"/>
                </a:lnTo>
                <a:lnTo>
                  <a:pt x="1089" y="1263"/>
                </a:lnTo>
                <a:lnTo>
                  <a:pt x="1115" y="1269"/>
                </a:lnTo>
                <a:lnTo>
                  <a:pt x="1139" y="1220"/>
                </a:lnTo>
                <a:lnTo>
                  <a:pt x="1185" y="1298"/>
                </a:lnTo>
                <a:lnTo>
                  <a:pt x="1085" y="1916"/>
                </a:lnTo>
                <a:lnTo>
                  <a:pt x="539" y="1816"/>
                </a:lnTo>
                <a:lnTo>
                  <a:pt x="0" y="169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6" name="Freeform 31"/>
          <p:cNvSpPr>
            <a:spLocks/>
          </p:cNvSpPr>
          <p:nvPr/>
        </p:nvSpPr>
        <p:spPr bwMode="gray">
          <a:xfrm>
            <a:off x="5432425" y="3326493"/>
            <a:ext cx="619125" cy="1111250"/>
          </a:xfrm>
          <a:custGeom>
            <a:avLst/>
            <a:gdLst>
              <a:gd name="T0" fmla="*/ 0 w 777"/>
              <a:gd name="T1" fmla="*/ 0 h 1402"/>
              <a:gd name="T2" fmla="*/ 2147483647 w 777"/>
              <a:gd name="T3" fmla="*/ 0 h 1402"/>
              <a:gd name="T4" fmla="*/ 2147483647 w 777"/>
              <a:gd name="T5" fmla="*/ 0 h 1402"/>
              <a:gd name="T6" fmla="*/ 2147483647 w 777"/>
              <a:gd name="T7" fmla="*/ 0 h 1402"/>
              <a:gd name="T8" fmla="*/ 2147483647 w 777"/>
              <a:gd name="T9" fmla="*/ 0 h 1402"/>
              <a:gd name="T10" fmla="*/ 2147483647 w 777"/>
              <a:gd name="T11" fmla="*/ 0 h 1402"/>
              <a:gd name="T12" fmla="*/ 2147483647 w 777"/>
              <a:gd name="T13" fmla="*/ 0 h 1402"/>
              <a:gd name="T14" fmla="*/ 2147483647 w 777"/>
              <a:gd name="T15" fmla="*/ 0 h 1402"/>
              <a:gd name="T16" fmla="*/ 2147483647 w 777"/>
              <a:gd name="T17" fmla="*/ 0 h 1402"/>
              <a:gd name="T18" fmla="*/ 2147483647 w 777"/>
              <a:gd name="T19" fmla="*/ 0 h 1402"/>
              <a:gd name="T20" fmla="*/ 2147483647 w 777"/>
              <a:gd name="T21" fmla="*/ 0 h 1402"/>
              <a:gd name="T22" fmla="*/ 2147483647 w 777"/>
              <a:gd name="T23" fmla="*/ 0 h 1402"/>
              <a:gd name="T24" fmla="*/ 2147483647 w 777"/>
              <a:gd name="T25" fmla="*/ 0 h 1402"/>
              <a:gd name="T26" fmla="*/ 2147483647 w 777"/>
              <a:gd name="T27" fmla="*/ 0 h 1402"/>
              <a:gd name="T28" fmla="*/ 2147483647 w 777"/>
              <a:gd name="T29" fmla="*/ 0 h 1402"/>
              <a:gd name="T30" fmla="*/ 2147483647 w 777"/>
              <a:gd name="T31" fmla="*/ 0 h 1402"/>
              <a:gd name="T32" fmla="*/ 2147483647 w 777"/>
              <a:gd name="T33" fmla="*/ 0 h 1402"/>
              <a:gd name="T34" fmla="*/ 2147483647 w 777"/>
              <a:gd name="T35" fmla="*/ 0 h 1402"/>
              <a:gd name="T36" fmla="*/ 2147483647 w 777"/>
              <a:gd name="T37" fmla="*/ 0 h 1402"/>
              <a:gd name="T38" fmla="*/ 2147483647 w 777"/>
              <a:gd name="T39" fmla="*/ 0 h 1402"/>
              <a:gd name="T40" fmla="*/ 2147483647 w 777"/>
              <a:gd name="T41" fmla="*/ 0 h 1402"/>
              <a:gd name="T42" fmla="*/ 2147483647 w 777"/>
              <a:gd name="T43" fmla="*/ 0 h 1402"/>
              <a:gd name="T44" fmla="*/ 2147483647 w 777"/>
              <a:gd name="T45" fmla="*/ 0 h 1402"/>
              <a:gd name="T46" fmla="*/ 2147483647 w 777"/>
              <a:gd name="T47" fmla="*/ 0 h 1402"/>
              <a:gd name="T48" fmla="*/ 2147483647 w 777"/>
              <a:gd name="T49" fmla="*/ 0 h 1402"/>
              <a:gd name="T50" fmla="*/ 2147483647 w 777"/>
              <a:gd name="T51" fmla="*/ 0 h 1402"/>
              <a:gd name="T52" fmla="*/ 2147483647 w 777"/>
              <a:gd name="T53" fmla="*/ 0 h 1402"/>
              <a:gd name="T54" fmla="*/ 2147483647 w 777"/>
              <a:gd name="T55" fmla="*/ 0 h 1402"/>
              <a:gd name="T56" fmla="*/ 2147483647 w 777"/>
              <a:gd name="T57" fmla="*/ 0 h 1402"/>
              <a:gd name="T58" fmla="*/ 2147483647 w 777"/>
              <a:gd name="T59" fmla="*/ 0 h 1402"/>
              <a:gd name="T60" fmla="*/ 2147483647 w 777"/>
              <a:gd name="T61" fmla="*/ 0 h 1402"/>
              <a:gd name="T62" fmla="*/ 2147483647 w 777"/>
              <a:gd name="T63" fmla="*/ 0 h 1402"/>
              <a:gd name="T64" fmla="*/ 2147483647 w 777"/>
              <a:gd name="T65" fmla="*/ 0 h 1402"/>
              <a:gd name="T66" fmla="*/ 2147483647 w 777"/>
              <a:gd name="T67" fmla="*/ 0 h 1402"/>
              <a:gd name="T68" fmla="*/ 2147483647 w 777"/>
              <a:gd name="T69" fmla="*/ 0 h 1402"/>
              <a:gd name="T70" fmla="*/ 2147483647 w 777"/>
              <a:gd name="T71" fmla="*/ 0 h 1402"/>
              <a:gd name="T72" fmla="*/ 2147483647 w 777"/>
              <a:gd name="T73" fmla="*/ 0 h 1402"/>
              <a:gd name="T74" fmla="*/ 2147483647 w 777"/>
              <a:gd name="T75" fmla="*/ 0 h 1402"/>
              <a:gd name="T76" fmla="*/ 0 w 777"/>
              <a:gd name="T77" fmla="*/ 0 h 140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777"/>
              <a:gd name="T118" fmla="*/ 0 h 1402"/>
              <a:gd name="T119" fmla="*/ 777 w 777"/>
              <a:gd name="T120" fmla="*/ 1402 h 140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777" h="1402">
                <a:moveTo>
                  <a:pt x="0" y="619"/>
                </a:moveTo>
                <a:lnTo>
                  <a:pt x="14" y="575"/>
                </a:lnTo>
                <a:lnTo>
                  <a:pt x="67" y="489"/>
                </a:lnTo>
                <a:lnTo>
                  <a:pt x="94" y="397"/>
                </a:lnTo>
                <a:lnTo>
                  <a:pt x="68" y="330"/>
                </a:lnTo>
                <a:lnTo>
                  <a:pt x="202" y="226"/>
                </a:lnTo>
                <a:lnTo>
                  <a:pt x="229" y="172"/>
                </a:lnTo>
                <a:lnTo>
                  <a:pt x="229" y="146"/>
                </a:lnTo>
                <a:lnTo>
                  <a:pt x="132" y="33"/>
                </a:lnTo>
                <a:lnTo>
                  <a:pt x="653" y="0"/>
                </a:lnTo>
                <a:lnTo>
                  <a:pt x="666" y="85"/>
                </a:lnTo>
                <a:lnTo>
                  <a:pt x="718" y="187"/>
                </a:lnTo>
                <a:lnTo>
                  <a:pt x="763" y="722"/>
                </a:lnTo>
                <a:lnTo>
                  <a:pt x="754" y="833"/>
                </a:lnTo>
                <a:lnTo>
                  <a:pt x="777" y="898"/>
                </a:lnTo>
                <a:lnTo>
                  <a:pt x="748" y="1020"/>
                </a:lnTo>
                <a:lnTo>
                  <a:pt x="707" y="1074"/>
                </a:lnTo>
                <a:lnTo>
                  <a:pt x="687" y="1160"/>
                </a:lnTo>
                <a:lnTo>
                  <a:pt x="706" y="1185"/>
                </a:lnTo>
                <a:lnTo>
                  <a:pt x="690" y="1239"/>
                </a:lnTo>
                <a:lnTo>
                  <a:pt x="700" y="1258"/>
                </a:lnTo>
                <a:lnTo>
                  <a:pt x="638" y="1283"/>
                </a:lnTo>
                <a:lnTo>
                  <a:pt x="625" y="1372"/>
                </a:lnTo>
                <a:lnTo>
                  <a:pt x="536" y="1340"/>
                </a:lnTo>
                <a:lnTo>
                  <a:pt x="490" y="1385"/>
                </a:lnTo>
                <a:lnTo>
                  <a:pt x="492" y="1402"/>
                </a:lnTo>
                <a:lnTo>
                  <a:pt x="463" y="1400"/>
                </a:lnTo>
                <a:lnTo>
                  <a:pt x="432" y="1341"/>
                </a:lnTo>
                <a:lnTo>
                  <a:pt x="416" y="1261"/>
                </a:lnTo>
                <a:lnTo>
                  <a:pt x="383" y="1206"/>
                </a:lnTo>
                <a:lnTo>
                  <a:pt x="331" y="1185"/>
                </a:lnTo>
                <a:lnTo>
                  <a:pt x="264" y="1133"/>
                </a:lnTo>
                <a:lnTo>
                  <a:pt x="243" y="1062"/>
                </a:lnTo>
                <a:lnTo>
                  <a:pt x="280" y="952"/>
                </a:lnTo>
                <a:lnTo>
                  <a:pt x="249" y="931"/>
                </a:lnTo>
                <a:lnTo>
                  <a:pt x="171" y="932"/>
                </a:lnTo>
                <a:lnTo>
                  <a:pt x="158" y="861"/>
                </a:lnTo>
                <a:lnTo>
                  <a:pt x="29" y="730"/>
                </a:lnTo>
                <a:lnTo>
                  <a:pt x="0" y="61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7" name="Freeform 32"/>
          <p:cNvSpPr>
            <a:spLocks/>
          </p:cNvSpPr>
          <p:nvPr/>
        </p:nvSpPr>
        <p:spPr bwMode="gray">
          <a:xfrm>
            <a:off x="5980113" y="3428093"/>
            <a:ext cx="487362" cy="836612"/>
          </a:xfrm>
          <a:custGeom>
            <a:avLst/>
            <a:gdLst>
              <a:gd name="T0" fmla="*/ 0 w 616"/>
              <a:gd name="T1" fmla="*/ 0 h 1057"/>
              <a:gd name="T2" fmla="*/ 0 w 616"/>
              <a:gd name="T3" fmla="*/ 0 h 1057"/>
              <a:gd name="T4" fmla="*/ 0 w 616"/>
              <a:gd name="T5" fmla="*/ 0 h 1057"/>
              <a:gd name="T6" fmla="*/ 0 w 616"/>
              <a:gd name="T7" fmla="*/ 0 h 1057"/>
              <a:gd name="T8" fmla="*/ 0 w 616"/>
              <a:gd name="T9" fmla="*/ 0 h 1057"/>
              <a:gd name="T10" fmla="*/ 0 w 616"/>
              <a:gd name="T11" fmla="*/ 0 h 1057"/>
              <a:gd name="T12" fmla="*/ 0 w 616"/>
              <a:gd name="T13" fmla="*/ 0 h 1057"/>
              <a:gd name="T14" fmla="*/ 0 w 616"/>
              <a:gd name="T15" fmla="*/ 0 h 1057"/>
              <a:gd name="T16" fmla="*/ 0 w 616"/>
              <a:gd name="T17" fmla="*/ 0 h 1057"/>
              <a:gd name="T18" fmla="*/ 0 w 616"/>
              <a:gd name="T19" fmla="*/ 0 h 1057"/>
              <a:gd name="T20" fmla="*/ 0 w 616"/>
              <a:gd name="T21" fmla="*/ 0 h 1057"/>
              <a:gd name="T22" fmla="*/ 0 w 616"/>
              <a:gd name="T23" fmla="*/ 0 h 1057"/>
              <a:gd name="T24" fmla="*/ 0 w 616"/>
              <a:gd name="T25" fmla="*/ 0 h 1057"/>
              <a:gd name="T26" fmla="*/ 0 w 616"/>
              <a:gd name="T27" fmla="*/ 0 h 1057"/>
              <a:gd name="T28" fmla="*/ 0 w 616"/>
              <a:gd name="T29" fmla="*/ 0 h 1057"/>
              <a:gd name="T30" fmla="*/ 0 w 616"/>
              <a:gd name="T31" fmla="*/ 0 h 1057"/>
              <a:gd name="T32" fmla="*/ 0 w 616"/>
              <a:gd name="T33" fmla="*/ 0 h 1057"/>
              <a:gd name="T34" fmla="*/ 0 w 616"/>
              <a:gd name="T35" fmla="*/ 0 h 1057"/>
              <a:gd name="T36" fmla="*/ 0 w 616"/>
              <a:gd name="T37" fmla="*/ 0 h 1057"/>
              <a:gd name="T38" fmla="*/ 0 w 616"/>
              <a:gd name="T39" fmla="*/ 0 h 1057"/>
              <a:gd name="T40" fmla="*/ 0 w 616"/>
              <a:gd name="T41" fmla="*/ 0 h 1057"/>
              <a:gd name="T42" fmla="*/ 0 w 616"/>
              <a:gd name="T43" fmla="*/ 0 h 1057"/>
              <a:gd name="T44" fmla="*/ 0 w 616"/>
              <a:gd name="T45" fmla="*/ 0 h 1057"/>
              <a:gd name="T46" fmla="*/ 0 w 616"/>
              <a:gd name="T47" fmla="*/ 0 h 1057"/>
              <a:gd name="T48" fmla="*/ 0 w 616"/>
              <a:gd name="T49" fmla="*/ 0 h 1057"/>
              <a:gd name="T50" fmla="*/ 0 w 616"/>
              <a:gd name="T51" fmla="*/ 0 h 1057"/>
              <a:gd name="T52" fmla="*/ 0 w 616"/>
              <a:gd name="T53" fmla="*/ 0 h 1057"/>
              <a:gd name="T54" fmla="*/ 0 w 616"/>
              <a:gd name="T55" fmla="*/ 0 h 105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616"/>
              <a:gd name="T85" fmla="*/ 0 h 1057"/>
              <a:gd name="T86" fmla="*/ 616 w 616"/>
              <a:gd name="T87" fmla="*/ 1057 h 105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616" h="1057">
                <a:moveTo>
                  <a:pt x="0" y="1032"/>
                </a:moveTo>
                <a:lnTo>
                  <a:pt x="19" y="1057"/>
                </a:lnTo>
                <a:lnTo>
                  <a:pt x="37" y="1027"/>
                </a:lnTo>
                <a:lnTo>
                  <a:pt x="126" y="1012"/>
                </a:lnTo>
                <a:lnTo>
                  <a:pt x="158" y="1020"/>
                </a:lnTo>
                <a:lnTo>
                  <a:pt x="252" y="987"/>
                </a:lnTo>
                <a:lnTo>
                  <a:pt x="285" y="1017"/>
                </a:lnTo>
                <a:lnTo>
                  <a:pt x="316" y="946"/>
                </a:lnTo>
                <a:lnTo>
                  <a:pt x="347" y="928"/>
                </a:lnTo>
                <a:lnTo>
                  <a:pt x="416" y="967"/>
                </a:lnTo>
                <a:lnTo>
                  <a:pt x="426" y="922"/>
                </a:lnTo>
                <a:lnTo>
                  <a:pt x="501" y="828"/>
                </a:lnTo>
                <a:lnTo>
                  <a:pt x="518" y="771"/>
                </a:lnTo>
                <a:lnTo>
                  <a:pt x="545" y="779"/>
                </a:lnTo>
                <a:lnTo>
                  <a:pt x="616" y="730"/>
                </a:lnTo>
                <a:lnTo>
                  <a:pt x="596" y="690"/>
                </a:lnTo>
                <a:lnTo>
                  <a:pt x="607" y="667"/>
                </a:lnTo>
                <a:lnTo>
                  <a:pt x="537" y="16"/>
                </a:lnTo>
                <a:lnTo>
                  <a:pt x="530" y="0"/>
                </a:lnTo>
                <a:lnTo>
                  <a:pt x="162" y="40"/>
                </a:lnTo>
                <a:lnTo>
                  <a:pt x="91" y="81"/>
                </a:lnTo>
                <a:lnTo>
                  <a:pt x="31" y="59"/>
                </a:lnTo>
                <a:lnTo>
                  <a:pt x="76" y="594"/>
                </a:lnTo>
                <a:lnTo>
                  <a:pt x="67" y="705"/>
                </a:lnTo>
                <a:lnTo>
                  <a:pt x="90" y="770"/>
                </a:lnTo>
                <a:lnTo>
                  <a:pt x="61" y="892"/>
                </a:lnTo>
                <a:lnTo>
                  <a:pt x="20" y="946"/>
                </a:lnTo>
                <a:lnTo>
                  <a:pt x="0" y="103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8" name="Freeform 33"/>
          <p:cNvSpPr>
            <a:spLocks/>
          </p:cNvSpPr>
          <p:nvPr/>
        </p:nvSpPr>
        <p:spPr bwMode="gray">
          <a:xfrm>
            <a:off x="4675188" y="3159805"/>
            <a:ext cx="941387" cy="623888"/>
          </a:xfrm>
          <a:custGeom>
            <a:avLst/>
            <a:gdLst>
              <a:gd name="T0" fmla="*/ 0 w 1185"/>
              <a:gd name="T1" fmla="*/ 2147483647 h 785"/>
              <a:gd name="T2" fmla="*/ 0 w 1185"/>
              <a:gd name="T3" fmla="*/ 2147483647 h 785"/>
              <a:gd name="T4" fmla="*/ 0 w 1185"/>
              <a:gd name="T5" fmla="*/ 2147483647 h 785"/>
              <a:gd name="T6" fmla="*/ 0 w 1185"/>
              <a:gd name="T7" fmla="*/ 2147483647 h 785"/>
              <a:gd name="T8" fmla="*/ 0 w 1185"/>
              <a:gd name="T9" fmla="*/ 2147483647 h 785"/>
              <a:gd name="T10" fmla="*/ 0 w 1185"/>
              <a:gd name="T11" fmla="*/ 2147483647 h 785"/>
              <a:gd name="T12" fmla="*/ 0 w 1185"/>
              <a:gd name="T13" fmla="*/ 2147483647 h 785"/>
              <a:gd name="T14" fmla="*/ 0 w 1185"/>
              <a:gd name="T15" fmla="*/ 2147483647 h 785"/>
              <a:gd name="T16" fmla="*/ 0 w 1185"/>
              <a:gd name="T17" fmla="*/ 2147483647 h 785"/>
              <a:gd name="T18" fmla="*/ 0 w 1185"/>
              <a:gd name="T19" fmla="*/ 2147483647 h 785"/>
              <a:gd name="T20" fmla="*/ 0 w 1185"/>
              <a:gd name="T21" fmla="*/ 2147483647 h 785"/>
              <a:gd name="T22" fmla="*/ 0 w 1185"/>
              <a:gd name="T23" fmla="*/ 2147483647 h 785"/>
              <a:gd name="T24" fmla="*/ 0 w 1185"/>
              <a:gd name="T25" fmla="*/ 2147483647 h 785"/>
              <a:gd name="T26" fmla="*/ 0 w 1185"/>
              <a:gd name="T27" fmla="*/ 2147483647 h 785"/>
              <a:gd name="T28" fmla="*/ 0 w 1185"/>
              <a:gd name="T29" fmla="*/ 2147483647 h 785"/>
              <a:gd name="T30" fmla="*/ 0 w 1185"/>
              <a:gd name="T31" fmla="*/ 2147483647 h 785"/>
              <a:gd name="T32" fmla="*/ 0 w 1185"/>
              <a:gd name="T33" fmla="*/ 2147483647 h 785"/>
              <a:gd name="T34" fmla="*/ 0 w 1185"/>
              <a:gd name="T35" fmla="*/ 2147483647 h 785"/>
              <a:gd name="T36" fmla="*/ 0 w 1185"/>
              <a:gd name="T37" fmla="*/ 2147483647 h 785"/>
              <a:gd name="T38" fmla="*/ 0 w 1185"/>
              <a:gd name="T39" fmla="*/ 2147483647 h 785"/>
              <a:gd name="T40" fmla="*/ 0 w 1185"/>
              <a:gd name="T41" fmla="*/ 2147483647 h 785"/>
              <a:gd name="T42" fmla="*/ 0 w 1185"/>
              <a:gd name="T43" fmla="*/ 0 h 785"/>
              <a:gd name="T44" fmla="*/ 0 w 1185"/>
              <a:gd name="T45" fmla="*/ 2147483647 h 785"/>
              <a:gd name="T46" fmla="*/ 0 w 1185"/>
              <a:gd name="T47" fmla="*/ 2147483647 h 78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185"/>
              <a:gd name="T73" fmla="*/ 0 h 785"/>
              <a:gd name="T74" fmla="*/ 1185 w 1185"/>
              <a:gd name="T75" fmla="*/ 785 h 78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185" h="785">
                <a:moveTo>
                  <a:pt x="0" y="15"/>
                </a:moveTo>
                <a:lnTo>
                  <a:pt x="3" y="76"/>
                </a:lnTo>
                <a:lnTo>
                  <a:pt x="25" y="121"/>
                </a:lnTo>
                <a:lnTo>
                  <a:pt x="10" y="165"/>
                </a:lnTo>
                <a:lnTo>
                  <a:pt x="23" y="274"/>
                </a:lnTo>
                <a:lnTo>
                  <a:pt x="79" y="429"/>
                </a:lnTo>
                <a:lnTo>
                  <a:pt x="80" y="477"/>
                </a:lnTo>
                <a:lnTo>
                  <a:pt x="117" y="549"/>
                </a:lnTo>
                <a:lnTo>
                  <a:pt x="135" y="668"/>
                </a:lnTo>
                <a:lnTo>
                  <a:pt x="126" y="704"/>
                </a:lnTo>
                <a:lnTo>
                  <a:pt x="149" y="743"/>
                </a:lnTo>
                <a:lnTo>
                  <a:pt x="912" y="727"/>
                </a:lnTo>
                <a:lnTo>
                  <a:pt x="970" y="785"/>
                </a:lnTo>
                <a:lnTo>
                  <a:pt x="1023" y="699"/>
                </a:lnTo>
                <a:lnTo>
                  <a:pt x="1050" y="607"/>
                </a:lnTo>
                <a:lnTo>
                  <a:pt x="1024" y="540"/>
                </a:lnTo>
                <a:lnTo>
                  <a:pt x="1158" y="436"/>
                </a:lnTo>
                <a:lnTo>
                  <a:pt x="1185" y="382"/>
                </a:lnTo>
                <a:lnTo>
                  <a:pt x="1185" y="356"/>
                </a:lnTo>
                <a:lnTo>
                  <a:pt x="1088" y="243"/>
                </a:lnTo>
                <a:lnTo>
                  <a:pt x="989" y="126"/>
                </a:lnTo>
                <a:lnTo>
                  <a:pt x="970" y="0"/>
                </a:lnTo>
                <a:lnTo>
                  <a:pt x="27" y="17"/>
                </a:lnTo>
                <a:lnTo>
                  <a:pt x="0" y="15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9" name="Freeform 34"/>
          <p:cNvSpPr>
            <a:spLocks/>
          </p:cNvSpPr>
          <p:nvPr/>
        </p:nvSpPr>
        <p:spPr bwMode="gray">
          <a:xfrm>
            <a:off x="3803650" y="3836080"/>
            <a:ext cx="1168400" cy="630238"/>
          </a:xfrm>
          <a:custGeom>
            <a:avLst/>
            <a:gdLst>
              <a:gd name="T0" fmla="*/ 0 w 1474"/>
              <a:gd name="T1" fmla="*/ 0 h 798"/>
              <a:gd name="T2" fmla="*/ 0 w 1474"/>
              <a:gd name="T3" fmla="*/ 0 h 798"/>
              <a:gd name="T4" fmla="*/ 0 w 1474"/>
              <a:gd name="T5" fmla="*/ 0 h 798"/>
              <a:gd name="T6" fmla="*/ 0 w 1474"/>
              <a:gd name="T7" fmla="*/ 0 h 798"/>
              <a:gd name="T8" fmla="*/ 0 w 1474"/>
              <a:gd name="T9" fmla="*/ 0 h 798"/>
              <a:gd name="T10" fmla="*/ 0 w 1474"/>
              <a:gd name="T11" fmla="*/ 0 h 798"/>
              <a:gd name="T12" fmla="*/ 0 w 1474"/>
              <a:gd name="T13" fmla="*/ 0 h 798"/>
              <a:gd name="T14" fmla="*/ 0 w 1474"/>
              <a:gd name="T15" fmla="*/ 0 h 798"/>
              <a:gd name="T16" fmla="*/ 0 w 1474"/>
              <a:gd name="T17" fmla="*/ 0 h 798"/>
              <a:gd name="T18" fmla="*/ 0 w 1474"/>
              <a:gd name="T19" fmla="*/ 0 h 798"/>
              <a:gd name="T20" fmla="*/ 0 w 1474"/>
              <a:gd name="T21" fmla="*/ 0 h 798"/>
              <a:gd name="T22" fmla="*/ 0 w 1474"/>
              <a:gd name="T23" fmla="*/ 0 h 798"/>
              <a:gd name="T24" fmla="*/ 0 w 1474"/>
              <a:gd name="T25" fmla="*/ 0 h 798"/>
              <a:gd name="T26" fmla="*/ 0 w 1474"/>
              <a:gd name="T27" fmla="*/ 0 h 798"/>
              <a:gd name="T28" fmla="*/ 0 w 1474"/>
              <a:gd name="T29" fmla="*/ 0 h 79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474"/>
              <a:gd name="T46" fmla="*/ 0 h 798"/>
              <a:gd name="T47" fmla="*/ 1474 w 1474"/>
              <a:gd name="T48" fmla="*/ 798 h 79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474" h="798">
                <a:moveTo>
                  <a:pt x="0" y="758"/>
                </a:moveTo>
                <a:lnTo>
                  <a:pt x="50" y="0"/>
                </a:lnTo>
                <a:lnTo>
                  <a:pt x="600" y="32"/>
                </a:lnTo>
                <a:lnTo>
                  <a:pt x="1329" y="41"/>
                </a:lnTo>
                <a:lnTo>
                  <a:pt x="1368" y="76"/>
                </a:lnTo>
                <a:lnTo>
                  <a:pt x="1391" y="69"/>
                </a:lnTo>
                <a:lnTo>
                  <a:pt x="1414" y="88"/>
                </a:lnTo>
                <a:lnTo>
                  <a:pt x="1417" y="108"/>
                </a:lnTo>
                <a:lnTo>
                  <a:pt x="1396" y="109"/>
                </a:lnTo>
                <a:lnTo>
                  <a:pt x="1371" y="162"/>
                </a:lnTo>
                <a:lnTo>
                  <a:pt x="1429" y="245"/>
                </a:lnTo>
                <a:lnTo>
                  <a:pt x="1474" y="258"/>
                </a:lnTo>
                <a:lnTo>
                  <a:pt x="1468" y="796"/>
                </a:lnTo>
                <a:lnTo>
                  <a:pt x="838" y="798"/>
                </a:lnTo>
                <a:lnTo>
                  <a:pt x="0" y="75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0" name="Freeform 35"/>
          <p:cNvSpPr>
            <a:spLocks/>
          </p:cNvSpPr>
          <p:nvPr/>
        </p:nvSpPr>
        <p:spPr bwMode="gray">
          <a:xfrm>
            <a:off x="5795963" y="3955143"/>
            <a:ext cx="1143000" cy="584200"/>
          </a:xfrm>
          <a:custGeom>
            <a:avLst/>
            <a:gdLst>
              <a:gd name="T0" fmla="*/ 0 w 1440"/>
              <a:gd name="T1" fmla="*/ 0 h 738"/>
              <a:gd name="T2" fmla="*/ 2147483647 w 1440"/>
              <a:gd name="T3" fmla="*/ 0 h 738"/>
              <a:gd name="T4" fmla="*/ 2147483647 w 1440"/>
              <a:gd name="T5" fmla="*/ 0 h 738"/>
              <a:gd name="T6" fmla="*/ 2147483647 w 1440"/>
              <a:gd name="T7" fmla="*/ 0 h 738"/>
              <a:gd name="T8" fmla="*/ 2147483647 w 1440"/>
              <a:gd name="T9" fmla="*/ 0 h 738"/>
              <a:gd name="T10" fmla="*/ 2147483647 w 1440"/>
              <a:gd name="T11" fmla="*/ 0 h 738"/>
              <a:gd name="T12" fmla="*/ 2147483647 w 1440"/>
              <a:gd name="T13" fmla="*/ 0 h 738"/>
              <a:gd name="T14" fmla="*/ 2147483647 w 1440"/>
              <a:gd name="T15" fmla="*/ 0 h 738"/>
              <a:gd name="T16" fmla="*/ 2147483647 w 1440"/>
              <a:gd name="T17" fmla="*/ 0 h 738"/>
              <a:gd name="T18" fmla="*/ 2147483647 w 1440"/>
              <a:gd name="T19" fmla="*/ 0 h 738"/>
              <a:gd name="T20" fmla="*/ 2147483647 w 1440"/>
              <a:gd name="T21" fmla="*/ 0 h 738"/>
              <a:gd name="T22" fmla="*/ 2147483647 w 1440"/>
              <a:gd name="T23" fmla="*/ 0 h 738"/>
              <a:gd name="T24" fmla="*/ 2147483647 w 1440"/>
              <a:gd name="T25" fmla="*/ 0 h 738"/>
              <a:gd name="T26" fmla="*/ 2147483647 w 1440"/>
              <a:gd name="T27" fmla="*/ 0 h 738"/>
              <a:gd name="T28" fmla="*/ 2147483647 w 1440"/>
              <a:gd name="T29" fmla="*/ 0 h 738"/>
              <a:gd name="T30" fmla="*/ 2147483647 w 1440"/>
              <a:gd name="T31" fmla="*/ 0 h 738"/>
              <a:gd name="T32" fmla="*/ 2147483647 w 1440"/>
              <a:gd name="T33" fmla="*/ 0 h 738"/>
              <a:gd name="T34" fmla="*/ 2147483647 w 1440"/>
              <a:gd name="T35" fmla="*/ 0 h 738"/>
              <a:gd name="T36" fmla="*/ 2147483647 w 1440"/>
              <a:gd name="T37" fmla="*/ 0 h 738"/>
              <a:gd name="T38" fmla="*/ 2147483647 w 1440"/>
              <a:gd name="T39" fmla="*/ 0 h 738"/>
              <a:gd name="T40" fmla="*/ 2147483647 w 1440"/>
              <a:gd name="T41" fmla="*/ 0 h 738"/>
              <a:gd name="T42" fmla="*/ 2147483647 w 1440"/>
              <a:gd name="T43" fmla="*/ 0 h 738"/>
              <a:gd name="T44" fmla="*/ 2147483647 w 1440"/>
              <a:gd name="T45" fmla="*/ 0 h 738"/>
              <a:gd name="T46" fmla="*/ 2147483647 w 1440"/>
              <a:gd name="T47" fmla="*/ 0 h 738"/>
              <a:gd name="T48" fmla="*/ 2147483647 w 1440"/>
              <a:gd name="T49" fmla="*/ 0 h 738"/>
              <a:gd name="T50" fmla="*/ 2147483647 w 1440"/>
              <a:gd name="T51" fmla="*/ 0 h 738"/>
              <a:gd name="T52" fmla="*/ 2147483647 w 1440"/>
              <a:gd name="T53" fmla="*/ 0 h 738"/>
              <a:gd name="T54" fmla="*/ 2147483647 w 1440"/>
              <a:gd name="T55" fmla="*/ 0 h 738"/>
              <a:gd name="T56" fmla="*/ 2147483647 w 1440"/>
              <a:gd name="T57" fmla="*/ 0 h 738"/>
              <a:gd name="T58" fmla="*/ 2147483647 w 1440"/>
              <a:gd name="T59" fmla="*/ 0 h 738"/>
              <a:gd name="T60" fmla="*/ 2147483647 w 1440"/>
              <a:gd name="T61" fmla="*/ 0 h 738"/>
              <a:gd name="T62" fmla="*/ 2147483647 w 1440"/>
              <a:gd name="T63" fmla="*/ 0 h 738"/>
              <a:gd name="T64" fmla="*/ 2147483647 w 1440"/>
              <a:gd name="T65" fmla="*/ 0 h 738"/>
              <a:gd name="T66" fmla="*/ 2147483647 w 1440"/>
              <a:gd name="T67" fmla="*/ 0 h 738"/>
              <a:gd name="T68" fmla="*/ 2147483647 w 1440"/>
              <a:gd name="T69" fmla="*/ 0 h 738"/>
              <a:gd name="T70" fmla="*/ 2147483647 w 1440"/>
              <a:gd name="T71" fmla="*/ 0 h 738"/>
              <a:gd name="T72" fmla="*/ 2147483647 w 1440"/>
              <a:gd name="T73" fmla="*/ 0 h 738"/>
              <a:gd name="T74" fmla="*/ 2147483647 w 1440"/>
              <a:gd name="T75" fmla="*/ 0 h 738"/>
              <a:gd name="T76" fmla="*/ 2147483647 w 1440"/>
              <a:gd name="T77" fmla="*/ 0 h 738"/>
              <a:gd name="T78" fmla="*/ 2147483647 w 1440"/>
              <a:gd name="T79" fmla="*/ 0 h 738"/>
              <a:gd name="T80" fmla="*/ 2147483647 w 1440"/>
              <a:gd name="T81" fmla="*/ 0 h 738"/>
              <a:gd name="T82" fmla="*/ 2147483647 w 1440"/>
              <a:gd name="T83" fmla="*/ 0 h 738"/>
              <a:gd name="T84" fmla="*/ 2147483647 w 1440"/>
              <a:gd name="T85" fmla="*/ 0 h 738"/>
              <a:gd name="T86" fmla="*/ 2147483647 w 1440"/>
              <a:gd name="T87" fmla="*/ 0 h 738"/>
              <a:gd name="T88" fmla="*/ 2147483647 w 1440"/>
              <a:gd name="T89" fmla="*/ 0 h 738"/>
              <a:gd name="T90" fmla="*/ 2147483647 w 1440"/>
              <a:gd name="T91" fmla="*/ 0 h 738"/>
              <a:gd name="T92" fmla="*/ 0 w 1440"/>
              <a:gd name="T93" fmla="*/ 0 h 73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440"/>
              <a:gd name="T142" fmla="*/ 0 h 738"/>
              <a:gd name="T143" fmla="*/ 1440 w 1440"/>
              <a:gd name="T144" fmla="*/ 738 h 73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440" h="738">
                <a:moveTo>
                  <a:pt x="0" y="738"/>
                </a:moveTo>
                <a:lnTo>
                  <a:pt x="13" y="703"/>
                </a:lnTo>
                <a:lnTo>
                  <a:pt x="46" y="698"/>
                </a:lnTo>
                <a:lnTo>
                  <a:pt x="55" y="616"/>
                </a:lnTo>
                <a:lnTo>
                  <a:pt x="36" y="610"/>
                </a:lnTo>
                <a:lnTo>
                  <a:pt x="34" y="593"/>
                </a:lnTo>
                <a:lnTo>
                  <a:pt x="80" y="548"/>
                </a:lnTo>
                <a:lnTo>
                  <a:pt x="169" y="580"/>
                </a:lnTo>
                <a:lnTo>
                  <a:pt x="182" y="491"/>
                </a:lnTo>
                <a:lnTo>
                  <a:pt x="244" y="466"/>
                </a:lnTo>
                <a:lnTo>
                  <a:pt x="234" y="447"/>
                </a:lnTo>
                <a:lnTo>
                  <a:pt x="250" y="393"/>
                </a:lnTo>
                <a:lnTo>
                  <a:pt x="268" y="363"/>
                </a:lnTo>
                <a:lnTo>
                  <a:pt x="357" y="348"/>
                </a:lnTo>
                <a:lnTo>
                  <a:pt x="389" y="356"/>
                </a:lnTo>
                <a:lnTo>
                  <a:pt x="483" y="323"/>
                </a:lnTo>
                <a:lnTo>
                  <a:pt x="516" y="353"/>
                </a:lnTo>
                <a:lnTo>
                  <a:pt x="547" y="282"/>
                </a:lnTo>
                <a:lnTo>
                  <a:pt x="578" y="264"/>
                </a:lnTo>
                <a:lnTo>
                  <a:pt x="647" y="303"/>
                </a:lnTo>
                <a:lnTo>
                  <a:pt x="657" y="258"/>
                </a:lnTo>
                <a:lnTo>
                  <a:pt x="732" y="164"/>
                </a:lnTo>
                <a:lnTo>
                  <a:pt x="749" y="107"/>
                </a:lnTo>
                <a:lnTo>
                  <a:pt x="776" y="115"/>
                </a:lnTo>
                <a:lnTo>
                  <a:pt x="847" y="66"/>
                </a:lnTo>
                <a:lnTo>
                  <a:pt x="827" y="26"/>
                </a:lnTo>
                <a:lnTo>
                  <a:pt x="838" y="3"/>
                </a:lnTo>
                <a:lnTo>
                  <a:pt x="898" y="0"/>
                </a:lnTo>
                <a:lnTo>
                  <a:pt x="938" y="14"/>
                </a:lnTo>
                <a:lnTo>
                  <a:pt x="959" y="57"/>
                </a:lnTo>
                <a:lnTo>
                  <a:pt x="1024" y="68"/>
                </a:lnTo>
                <a:lnTo>
                  <a:pt x="1064" y="91"/>
                </a:lnTo>
                <a:lnTo>
                  <a:pt x="1153" y="86"/>
                </a:lnTo>
                <a:lnTo>
                  <a:pt x="1196" y="57"/>
                </a:lnTo>
                <a:lnTo>
                  <a:pt x="1291" y="120"/>
                </a:lnTo>
                <a:lnTo>
                  <a:pt x="1326" y="242"/>
                </a:lnTo>
                <a:lnTo>
                  <a:pt x="1365" y="284"/>
                </a:lnTo>
                <a:lnTo>
                  <a:pt x="1440" y="327"/>
                </a:lnTo>
                <a:lnTo>
                  <a:pt x="1385" y="393"/>
                </a:lnTo>
                <a:lnTo>
                  <a:pt x="1337" y="427"/>
                </a:lnTo>
                <a:lnTo>
                  <a:pt x="1285" y="490"/>
                </a:lnTo>
                <a:lnTo>
                  <a:pt x="1284" y="511"/>
                </a:lnTo>
                <a:lnTo>
                  <a:pt x="1141" y="606"/>
                </a:lnTo>
                <a:lnTo>
                  <a:pt x="348" y="679"/>
                </a:lnTo>
                <a:lnTo>
                  <a:pt x="263" y="675"/>
                </a:lnTo>
                <a:lnTo>
                  <a:pt x="267" y="719"/>
                </a:lnTo>
                <a:lnTo>
                  <a:pt x="0" y="73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1" name="Freeform 36"/>
          <p:cNvSpPr>
            <a:spLocks/>
          </p:cNvSpPr>
          <p:nvPr/>
        </p:nvSpPr>
        <p:spPr bwMode="gray">
          <a:xfrm>
            <a:off x="5072063" y="5237843"/>
            <a:ext cx="884237" cy="781050"/>
          </a:xfrm>
          <a:custGeom>
            <a:avLst/>
            <a:gdLst>
              <a:gd name="T0" fmla="*/ 0 w 1115"/>
              <a:gd name="T1" fmla="*/ 2147483647 h 983"/>
              <a:gd name="T2" fmla="*/ 0 w 1115"/>
              <a:gd name="T3" fmla="*/ 2147483647 h 983"/>
              <a:gd name="T4" fmla="*/ 0 w 1115"/>
              <a:gd name="T5" fmla="*/ 2147483647 h 983"/>
              <a:gd name="T6" fmla="*/ 0 w 1115"/>
              <a:gd name="T7" fmla="*/ 2147483647 h 983"/>
              <a:gd name="T8" fmla="*/ 0 w 1115"/>
              <a:gd name="T9" fmla="*/ 2147483647 h 983"/>
              <a:gd name="T10" fmla="*/ 0 w 1115"/>
              <a:gd name="T11" fmla="*/ 2147483647 h 983"/>
              <a:gd name="T12" fmla="*/ 0 w 1115"/>
              <a:gd name="T13" fmla="*/ 2147483647 h 983"/>
              <a:gd name="T14" fmla="*/ 0 w 1115"/>
              <a:gd name="T15" fmla="*/ 2147483647 h 983"/>
              <a:gd name="T16" fmla="*/ 0 w 1115"/>
              <a:gd name="T17" fmla="*/ 2147483647 h 983"/>
              <a:gd name="T18" fmla="*/ 0 w 1115"/>
              <a:gd name="T19" fmla="*/ 2147483647 h 983"/>
              <a:gd name="T20" fmla="*/ 0 w 1115"/>
              <a:gd name="T21" fmla="*/ 2147483647 h 983"/>
              <a:gd name="T22" fmla="*/ 0 w 1115"/>
              <a:gd name="T23" fmla="*/ 2147483647 h 983"/>
              <a:gd name="T24" fmla="*/ 0 w 1115"/>
              <a:gd name="T25" fmla="*/ 2147483647 h 983"/>
              <a:gd name="T26" fmla="*/ 0 w 1115"/>
              <a:gd name="T27" fmla="*/ 2147483647 h 983"/>
              <a:gd name="T28" fmla="*/ 0 w 1115"/>
              <a:gd name="T29" fmla="*/ 2147483647 h 983"/>
              <a:gd name="T30" fmla="*/ 0 w 1115"/>
              <a:gd name="T31" fmla="*/ 2147483647 h 983"/>
              <a:gd name="T32" fmla="*/ 0 w 1115"/>
              <a:gd name="T33" fmla="*/ 2147483647 h 983"/>
              <a:gd name="T34" fmla="*/ 0 w 1115"/>
              <a:gd name="T35" fmla="*/ 2147483647 h 983"/>
              <a:gd name="T36" fmla="*/ 0 w 1115"/>
              <a:gd name="T37" fmla="*/ 2147483647 h 983"/>
              <a:gd name="T38" fmla="*/ 0 w 1115"/>
              <a:gd name="T39" fmla="*/ 2147483647 h 983"/>
              <a:gd name="T40" fmla="*/ 0 w 1115"/>
              <a:gd name="T41" fmla="*/ 2147483647 h 983"/>
              <a:gd name="T42" fmla="*/ 0 w 1115"/>
              <a:gd name="T43" fmla="*/ 2147483647 h 983"/>
              <a:gd name="T44" fmla="*/ 0 w 1115"/>
              <a:gd name="T45" fmla="*/ 2147483647 h 983"/>
              <a:gd name="T46" fmla="*/ 0 w 1115"/>
              <a:gd name="T47" fmla="*/ 2147483647 h 983"/>
              <a:gd name="T48" fmla="*/ 0 w 1115"/>
              <a:gd name="T49" fmla="*/ 2147483647 h 983"/>
              <a:gd name="T50" fmla="*/ 0 w 1115"/>
              <a:gd name="T51" fmla="*/ 2147483647 h 983"/>
              <a:gd name="T52" fmla="*/ 0 w 1115"/>
              <a:gd name="T53" fmla="*/ 2147483647 h 983"/>
              <a:gd name="T54" fmla="*/ 0 w 1115"/>
              <a:gd name="T55" fmla="*/ 2147483647 h 983"/>
              <a:gd name="T56" fmla="*/ 0 w 1115"/>
              <a:gd name="T57" fmla="*/ 2147483647 h 983"/>
              <a:gd name="T58" fmla="*/ 0 w 1115"/>
              <a:gd name="T59" fmla="*/ 2147483647 h 983"/>
              <a:gd name="T60" fmla="*/ 0 w 1115"/>
              <a:gd name="T61" fmla="*/ 2147483647 h 983"/>
              <a:gd name="T62" fmla="*/ 0 w 1115"/>
              <a:gd name="T63" fmla="*/ 2147483647 h 983"/>
              <a:gd name="T64" fmla="*/ 0 w 1115"/>
              <a:gd name="T65" fmla="*/ 2147483647 h 983"/>
              <a:gd name="T66" fmla="*/ 0 w 1115"/>
              <a:gd name="T67" fmla="*/ 2147483647 h 983"/>
              <a:gd name="T68" fmla="*/ 0 w 1115"/>
              <a:gd name="T69" fmla="*/ 2147483647 h 983"/>
              <a:gd name="T70" fmla="*/ 0 w 1115"/>
              <a:gd name="T71" fmla="*/ 2147483647 h 983"/>
              <a:gd name="T72" fmla="*/ 0 w 1115"/>
              <a:gd name="T73" fmla="*/ 2147483647 h 983"/>
              <a:gd name="T74" fmla="*/ 0 w 1115"/>
              <a:gd name="T75" fmla="*/ 2147483647 h 983"/>
              <a:gd name="T76" fmla="*/ 0 w 1115"/>
              <a:gd name="T77" fmla="*/ 2147483647 h 983"/>
              <a:gd name="T78" fmla="*/ 0 w 1115"/>
              <a:gd name="T79" fmla="*/ 2147483647 h 983"/>
              <a:gd name="T80" fmla="*/ 0 w 1115"/>
              <a:gd name="T81" fmla="*/ 2147483647 h 983"/>
              <a:gd name="T82" fmla="*/ 0 w 1115"/>
              <a:gd name="T83" fmla="*/ 2147483647 h 983"/>
              <a:gd name="T84" fmla="*/ 0 w 1115"/>
              <a:gd name="T85" fmla="*/ 2147483647 h 983"/>
              <a:gd name="T86" fmla="*/ 0 w 1115"/>
              <a:gd name="T87" fmla="*/ 2147483647 h 983"/>
              <a:gd name="T88" fmla="*/ 0 w 1115"/>
              <a:gd name="T89" fmla="*/ 2147483647 h 983"/>
              <a:gd name="T90" fmla="*/ 0 w 1115"/>
              <a:gd name="T91" fmla="*/ 0 h 98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115"/>
              <a:gd name="T139" fmla="*/ 0 h 983"/>
              <a:gd name="T140" fmla="*/ 1115 w 1115"/>
              <a:gd name="T141" fmla="*/ 983 h 98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115" h="983">
                <a:moveTo>
                  <a:pt x="0" y="8"/>
                </a:moveTo>
                <a:lnTo>
                  <a:pt x="13" y="271"/>
                </a:lnTo>
                <a:lnTo>
                  <a:pt x="43" y="305"/>
                </a:lnTo>
                <a:lnTo>
                  <a:pt x="55" y="372"/>
                </a:lnTo>
                <a:lnTo>
                  <a:pt x="115" y="466"/>
                </a:lnTo>
                <a:lnTo>
                  <a:pt x="113" y="546"/>
                </a:lnTo>
                <a:lnTo>
                  <a:pt x="77" y="622"/>
                </a:lnTo>
                <a:lnTo>
                  <a:pt x="80" y="663"/>
                </a:lnTo>
                <a:lnTo>
                  <a:pt x="91" y="707"/>
                </a:lnTo>
                <a:lnTo>
                  <a:pt x="86" y="750"/>
                </a:lnTo>
                <a:lnTo>
                  <a:pt x="65" y="778"/>
                </a:lnTo>
                <a:lnTo>
                  <a:pt x="38" y="812"/>
                </a:lnTo>
                <a:lnTo>
                  <a:pt x="57" y="833"/>
                </a:lnTo>
                <a:lnTo>
                  <a:pt x="207" y="814"/>
                </a:lnTo>
                <a:lnTo>
                  <a:pt x="328" y="863"/>
                </a:lnTo>
                <a:lnTo>
                  <a:pt x="444" y="857"/>
                </a:lnTo>
                <a:lnTo>
                  <a:pt x="429" y="823"/>
                </a:lnTo>
                <a:lnTo>
                  <a:pt x="466" y="794"/>
                </a:lnTo>
                <a:lnTo>
                  <a:pt x="546" y="812"/>
                </a:lnTo>
                <a:lnTo>
                  <a:pt x="560" y="869"/>
                </a:lnTo>
                <a:lnTo>
                  <a:pt x="582" y="862"/>
                </a:lnTo>
                <a:lnTo>
                  <a:pt x="617" y="875"/>
                </a:lnTo>
                <a:lnTo>
                  <a:pt x="650" y="910"/>
                </a:lnTo>
                <a:lnTo>
                  <a:pt x="659" y="942"/>
                </a:lnTo>
                <a:lnTo>
                  <a:pt x="693" y="947"/>
                </a:lnTo>
                <a:lnTo>
                  <a:pt x="725" y="969"/>
                </a:lnTo>
                <a:lnTo>
                  <a:pt x="753" y="958"/>
                </a:lnTo>
                <a:lnTo>
                  <a:pt x="776" y="932"/>
                </a:lnTo>
                <a:lnTo>
                  <a:pt x="773" y="910"/>
                </a:lnTo>
                <a:lnTo>
                  <a:pt x="806" y="939"/>
                </a:lnTo>
                <a:lnTo>
                  <a:pt x="825" y="914"/>
                </a:lnTo>
                <a:lnTo>
                  <a:pt x="849" y="963"/>
                </a:lnTo>
                <a:lnTo>
                  <a:pt x="884" y="939"/>
                </a:lnTo>
                <a:lnTo>
                  <a:pt x="896" y="924"/>
                </a:lnTo>
                <a:lnTo>
                  <a:pt x="884" y="910"/>
                </a:lnTo>
                <a:lnTo>
                  <a:pt x="887" y="865"/>
                </a:lnTo>
                <a:lnTo>
                  <a:pt x="898" y="865"/>
                </a:lnTo>
                <a:lnTo>
                  <a:pt x="930" y="869"/>
                </a:lnTo>
                <a:lnTo>
                  <a:pt x="939" y="899"/>
                </a:lnTo>
                <a:lnTo>
                  <a:pt x="973" y="897"/>
                </a:lnTo>
                <a:lnTo>
                  <a:pt x="1004" y="918"/>
                </a:lnTo>
                <a:lnTo>
                  <a:pt x="1011" y="912"/>
                </a:lnTo>
                <a:lnTo>
                  <a:pt x="1024" y="935"/>
                </a:lnTo>
                <a:lnTo>
                  <a:pt x="1046" y="949"/>
                </a:lnTo>
                <a:lnTo>
                  <a:pt x="1035" y="983"/>
                </a:lnTo>
                <a:lnTo>
                  <a:pt x="1066" y="951"/>
                </a:lnTo>
                <a:lnTo>
                  <a:pt x="1087" y="970"/>
                </a:lnTo>
                <a:lnTo>
                  <a:pt x="1086" y="947"/>
                </a:lnTo>
                <a:lnTo>
                  <a:pt x="1113" y="939"/>
                </a:lnTo>
                <a:lnTo>
                  <a:pt x="1115" y="922"/>
                </a:lnTo>
                <a:lnTo>
                  <a:pt x="1085" y="917"/>
                </a:lnTo>
                <a:lnTo>
                  <a:pt x="1070" y="899"/>
                </a:lnTo>
                <a:lnTo>
                  <a:pt x="1044" y="903"/>
                </a:lnTo>
                <a:lnTo>
                  <a:pt x="1033" y="879"/>
                </a:lnTo>
                <a:lnTo>
                  <a:pt x="1004" y="879"/>
                </a:lnTo>
                <a:lnTo>
                  <a:pt x="978" y="828"/>
                </a:lnTo>
                <a:lnTo>
                  <a:pt x="993" y="815"/>
                </a:lnTo>
                <a:lnTo>
                  <a:pt x="1017" y="804"/>
                </a:lnTo>
                <a:lnTo>
                  <a:pt x="1022" y="778"/>
                </a:lnTo>
                <a:lnTo>
                  <a:pt x="1040" y="774"/>
                </a:lnTo>
                <a:lnTo>
                  <a:pt x="1070" y="747"/>
                </a:lnTo>
                <a:lnTo>
                  <a:pt x="1060" y="737"/>
                </a:lnTo>
                <a:lnTo>
                  <a:pt x="1061" y="685"/>
                </a:lnTo>
                <a:lnTo>
                  <a:pt x="1028" y="711"/>
                </a:lnTo>
                <a:lnTo>
                  <a:pt x="995" y="716"/>
                </a:lnTo>
                <a:lnTo>
                  <a:pt x="967" y="761"/>
                </a:lnTo>
                <a:lnTo>
                  <a:pt x="922" y="737"/>
                </a:lnTo>
                <a:lnTo>
                  <a:pt x="930" y="720"/>
                </a:lnTo>
                <a:lnTo>
                  <a:pt x="949" y="713"/>
                </a:lnTo>
                <a:lnTo>
                  <a:pt x="950" y="721"/>
                </a:lnTo>
                <a:lnTo>
                  <a:pt x="963" y="694"/>
                </a:lnTo>
                <a:lnTo>
                  <a:pt x="946" y="702"/>
                </a:lnTo>
                <a:lnTo>
                  <a:pt x="939" y="690"/>
                </a:lnTo>
                <a:lnTo>
                  <a:pt x="934" y="703"/>
                </a:lnTo>
                <a:lnTo>
                  <a:pt x="911" y="693"/>
                </a:lnTo>
                <a:lnTo>
                  <a:pt x="893" y="720"/>
                </a:lnTo>
                <a:lnTo>
                  <a:pt x="858" y="726"/>
                </a:lnTo>
                <a:lnTo>
                  <a:pt x="798" y="713"/>
                </a:lnTo>
                <a:lnTo>
                  <a:pt x="793" y="696"/>
                </a:lnTo>
                <a:lnTo>
                  <a:pt x="831" y="641"/>
                </a:lnTo>
                <a:lnTo>
                  <a:pt x="868" y="643"/>
                </a:lnTo>
                <a:lnTo>
                  <a:pt x="891" y="668"/>
                </a:lnTo>
                <a:lnTo>
                  <a:pt x="986" y="684"/>
                </a:lnTo>
                <a:lnTo>
                  <a:pt x="916" y="567"/>
                </a:lnTo>
                <a:lnTo>
                  <a:pt x="928" y="483"/>
                </a:lnTo>
                <a:lnTo>
                  <a:pt x="527" y="499"/>
                </a:lnTo>
                <a:lnTo>
                  <a:pt x="530" y="453"/>
                </a:lnTo>
                <a:lnTo>
                  <a:pt x="575" y="314"/>
                </a:lnTo>
                <a:lnTo>
                  <a:pt x="644" y="221"/>
                </a:lnTo>
                <a:lnTo>
                  <a:pt x="622" y="195"/>
                </a:lnTo>
                <a:lnTo>
                  <a:pt x="630" y="105"/>
                </a:lnTo>
                <a:lnTo>
                  <a:pt x="596" y="0"/>
                </a:lnTo>
                <a:lnTo>
                  <a:pt x="0" y="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2" name="Freeform 37"/>
          <p:cNvSpPr>
            <a:spLocks/>
          </p:cNvSpPr>
          <p:nvPr/>
        </p:nvSpPr>
        <p:spPr bwMode="gray">
          <a:xfrm>
            <a:off x="8210550" y="1881868"/>
            <a:ext cx="573088" cy="911225"/>
          </a:xfrm>
          <a:custGeom>
            <a:avLst/>
            <a:gdLst>
              <a:gd name="T0" fmla="*/ 0 w 724"/>
              <a:gd name="T1" fmla="*/ 0 h 1150"/>
              <a:gd name="T2" fmla="*/ 0 w 724"/>
              <a:gd name="T3" fmla="*/ 0 h 1150"/>
              <a:gd name="T4" fmla="*/ 0 w 724"/>
              <a:gd name="T5" fmla="*/ 0 h 1150"/>
              <a:gd name="T6" fmla="*/ 0 w 724"/>
              <a:gd name="T7" fmla="*/ 0 h 1150"/>
              <a:gd name="T8" fmla="*/ 0 w 724"/>
              <a:gd name="T9" fmla="*/ 0 h 1150"/>
              <a:gd name="T10" fmla="*/ 0 w 724"/>
              <a:gd name="T11" fmla="*/ 0 h 1150"/>
              <a:gd name="T12" fmla="*/ 0 w 724"/>
              <a:gd name="T13" fmla="*/ 0 h 1150"/>
              <a:gd name="T14" fmla="*/ 0 w 724"/>
              <a:gd name="T15" fmla="*/ 0 h 1150"/>
              <a:gd name="T16" fmla="*/ 0 w 724"/>
              <a:gd name="T17" fmla="*/ 0 h 1150"/>
              <a:gd name="T18" fmla="*/ 0 w 724"/>
              <a:gd name="T19" fmla="*/ 0 h 1150"/>
              <a:gd name="T20" fmla="*/ 0 w 724"/>
              <a:gd name="T21" fmla="*/ 0 h 1150"/>
              <a:gd name="T22" fmla="*/ 0 w 724"/>
              <a:gd name="T23" fmla="*/ 0 h 1150"/>
              <a:gd name="T24" fmla="*/ 0 w 724"/>
              <a:gd name="T25" fmla="*/ 0 h 1150"/>
              <a:gd name="T26" fmla="*/ 0 w 724"/>
              <a:gd name="T27" fmla="*/ 0 h 1150"/>
              <a:gd name="T28" fmla="*/ 0 w 724"/>
              <a:gd name="T29" fmla="*/ 0 h 1150"/>
              <a:gd name="T30" fmla="*/ 0 w 724"/>
              <a:gd name="T31" fmla="*/ 0 h 1150"/>
              <a:gd name="T32" fmla="*/ 0 w 724"/>
              <a:gd name="T33" fmla="*/ 0 h 1150"/>
              <a:gd name="T34" fmla="*/ 0 w 724"/>
              <a:gd name="T35" fmla="*/ 0 h 1150"/>
              <a:gd name="T36" fmla="*/ 0 w 724"/>
              <a:gd name="T37" fmla="*/ 0 h 1150"/>
              <a:gd name="T38" fmla="*/ 0 w 724"/>
              <a:gd name="T39" fmla="*/ 0 h 1150"/>
              <a:gd name="T40" fmla="*/ 0 w 724"/>
              <a:gd name="T41" fmla="*/ 0 h 1150"/>
              <a:gd name="T42" fmla="*/ 0 w 724"/>
              <a:gd name="T43" fmla="*/ 0 h 1150"/>
              <a:gd name="T44" fmla="*/ 0 w 724"/>
              <a:gd name="T45" fmla="*/ 0 h 1150"/>
              <a:gd name="T46" fmla="*/ 0 w 724"/>
              <a:gd name="T47" fmla="*/ 0 h 1150"/>
              <a:gd name="T48" fmla="*/ 0 w 724"/>
              <a:gd name="T49" fmla="*/ 0 h 1150"/>
              <a:gd name="T50" fmla="*/ 0 w 724"/>
              <a:gd name="T51" fmla="*/ 0 h 1150"/>
              <a:gd name="T52" fmla="*/ 0 w 724"/>
              <a:gd name="T53" fmla="*/ 0 h 1150"/>
              <a:gd name="T54" fmla="*/ 0 w 724"/>
              <a:gd name="T55" fmla="*/ 0 h 1150"/>
              <a:gd name="T56" fmla="*/ 0 w 724"/>
              <a:gd name="T57" fmla="*/ 0 h 1150"/>
              <a:gd name="T58" fmla="*/ 0 w 724"/>
              <a:gd name="T59" fmla="*/ 0 h 1150"/>
              <a:gd name="T60" fmla="*/ 0 w 724"/>
              <a:gd name="T61" fmla="*/ 0 h 1150"/>
              <a:gd name="T62" fmla="*/ 0 w 724"/>
              <a:gd name="T63" fmla="*/ 0 h 1150"/>
              <a:gd name="T64" fmla="*/ 0 w 724"/>
              <a:gd name="T65" fmla="*/ 0 h 1150"/>
              <a:gd name="T66" fmla="*/ 0 w 724"/>
              <a:gd name="T67" fmla="*/ 0 h 1150"/>
              <a:gd name="T68" fmla="*/ 0 w 724"/>
              <a:gd name="T69" fmla="*/ 0 h 1150"/>
              <a:gd name="T70" fmla="*/ 0 w 724"/>
              <a:gd name="T71" fmla="*/ 0 h 1150"/>
              <a:gd name="T72" fmla="*/ 0 w 724"/>
              <a:gd name="T73" fmla="*/ 0 h 1150"/>
              <a:gd name="T74" fmla="*/ 0 w 724"/>
              <a:gd name="T75" fmla="*/ 0 h 1150"/>
              <a:gd name="T76" fmla="*/ 0 w 724"/>
              <a:gd name="T77" fmla="*/ 0 h 1150"/>
              <a:gd name="T78" fmla="*/ 0 w 724"/>
              <a:gd name="T79" fmla="*/ 0 h 1150"/>
              <a:gd name="T80" fmla="*/ 0 w 724"/>
              <a:gd name="T81" fmla="*/ 0 h 1150"/>
              <a:gd name="T82" fmla="*/ 0 w 724"/>
              <a:gd name="T83" fmla="*/ 0 h 1150"/>
              <a:gd name="T84" fmla="*/ 0 w 724"/>
              <a:gd name="T85" fmla="*/ 0 h 1150"/>
              <a:gd name="T86" fmla="*/ 0 w 724"/>
              <a:gd name="T87" fmla="*/ 0 h 1150"/>
              <a:gd name="T88" fmla="*/ 0 w 724"/>
              <a:gd name="T89" fmla="*/ 0 h 1150"/>
              <a:gd name="T90" fmla="*/ 0 w 724"/>
              <a:gd name="T91" fmla="*/ 0 h 1150"/>
              <a:gd name="T92" fmla="*/ 0 w 724"/>
              <a:gd name="T93" fmla="*/ 0 h 1150"/>
              <a:gd name="T94" fmla="*/ 0 w 724"/>
              <a:gd name="T95" fmla="*/ 0 h 1150"/>
              <a:gd name="T96" fmla="*/ 0 w 724"/>
              <a:gd name="T97" fmla="*/ 0 h 1150"/>
              <a:gd name="T98" fmla="*/ 0 w 724"/>
              <a:gd name="T99" fmla="*/ 0 h 1150"/>
              <a:gd name="T100" fmla="*/ 0 w 724"/>
              <a:gd name="T101" fmla="*/ 0 h 1150"/>
              <a:gd name="T102" fmla="*/ 0 w 724"/>
              <a:gd name="T103" fmla="*/ 0 h 1150"/>
              <a:gd name="T104" fmla="*/ 0 w 724"/>
              <a:gd name="T105" fmla="*/ 0 h 1150"/>
              <a:gd name="T106" fmla="*/ 0 w 724"/>
              <a:gd name="T107" fmla="*/ 0 h 1150"/>
              <a:gd name="T108" fmla="*/ 0 w 724"/>
              <a:gd name="T109" fmla="*/ 0 h 1150"/>
              <a:gd name="T110" fmla="*/ 0 w 724"/>
              <a:gd name="T111" fmla="*/ 0 h 1150"/>
              <a:gd name="T112" fmla="*/ 0 w 724"/>
              <a:gd name="T113" fmla="*/ 0 h 1150"/>
              <a:gd name="T114" fmla="*/ 0 w 724"/>
              <a:gd name="T115" fmla="*/ 0 h 1150"/>
              <a:gd name="T116" fmla="*/ 0 w 724"/>
              <a:gd name="T117" fmla="*/ 0 h 1150"/>
              <a:gd name="T118" fmla="*/ 0 w 724"/>
              <a:gd name="T119" fmla="*/ 0 h 115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24"/>
              <a:gd name="T181" fmla="*/ 0 h 1150"/>
              <a:gd name="T182" fmla="*/ 724 w 724"/>
              <a:gd name="T183" fmla="*/ 1150 h 115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24" h="1150">
                <a:moveTo>
                  <a:pt x="0" y="624"/>
                </a:moveTo>
                <a:lnTo>
                  <a:pt x="42" y="626"/>
                </a:lnTo>
                <a:lnTo>
                  <a:pt x="46" y="553"/>
                </a:lnTo>
                <a:lnTo>
                  <a:pt x="96" y="449"/>
                </a:lnTo>
                <a:lnTo>
                  <a:pt x="73" y="374"/>
                </a:lnTo>
                <a:lnTo>
                  <a:pt x="94" y="276"/>
                </a:lnTo>
                <a:lnTo>
                  <a:pt x="92" y="237"/>
                </a:lnTo>
                <a:lnTo>
                  <a:pt x="174" y="19"/>
                </a:lnTo>
                <a:lnTo>
                  <a:pt x="198" y="19"/>
                </a:lnTo>
                <a:lnTo>
                  <a:pt x="209" y="63"/>
                </a:lnTo>
                <a:lnTo>
                  <a:pt x="313" y="24"/>
                </a:lnTo>
                <a:lnTo>
                  <a:pt x="314" y="7"/>
                </a:lnTo>
                <a:lnTo>
                  <a:pt x="343" y="0"/>
                </a:lnTo>
                <a:lnTo>
                  <a:pt x="397" y="26"/>
                </a:lnTo>
                <a:lnTo>
                  <a:pt x="438" y="61"/>
                </a:lnTo>
                <a:lnTo>
                  <a:pt x="531" y="379"/>
                </a:lnTo>
                <a:lnTo>
                  <a:pt x="595" y="380"/>
                </a:lnTo>
                <a:lnTo>
                  <a:pt x="606" y="399"/>
                </a:lnTo>
                <a:lnTo>
                  <a:pt x="596" y="412"/>
                </a:lnTo>
                <a:lnTo>
                  <a:pt x="644" y="484"/>
                </a:lnTo>
                <a:lnTo>
                  <a:pt x="655" y="468"/>
                </a:lnTo>
                <a:lnTo>
                  <a:pt x="706" y="516"/>
                </a:lnTo>
                <a:lnTo>
                  <a:pt x="687" y="528"/>
                </a:lnTo>
                <a:lnTo>
                  <a:pt x="691" y="542"/>
                </a:lnTo>
                <a:lnTo>
                  <a:pt x="724" y="541"/>
                </a:lnTo>
                <a:lnTo>
                  <a:pt x="700" y="601"/>
                </a:lnTo>
                <a:lnTo>
                  <a:pt x="670" y="595"/>
                </a:lnTo>
                <a:lnTo>
                  <a:pt x="644" y="618"/>
                </a:lnTo>
                <a:lnTo>
                  <a:pt x="646" y="643"/>
                </a:lnTo>
                <a:lnTo>
                  <a:pt x="625" y="656"/>
                </a:lnTo>
                <a:lnTo>
                  <a:pt x="600" y="649"/>
                </a:lnTo>
                <a:lnTo>
                  <a:pt x="601" y="686"/>
                </a:lnTo>
                <a:lnTo>
                  <a:pt x="582" y="676"/>
                </a:lnTo>
                <a:lnTo>
                  <a:pt x="576" y="718"/>
                </a:lnTo>
                <a:lnTo>
                  <a:pt x="542" y="682"/>
                </a:lnTo>
                <a:lnTo>
                  <a:pt x="516" y="716"/>
                </a:lnTo>
                <a:lnTo>
                  <a:pt x="485" y="730"/>
                </a:lnTo>
                <a:lnTo>
                  <a:pt x="479" y="766"/>
                </a:lnTo>
                <a:lnTo>
                  <a:pt x="447" y="757"/>
                </a:lnTo>
                <a:lnTo>
                  <a:pt x="460" y="727"/>
                </a:lnTo>
                <a:lnTo>
                  <a:pt x="438" y="698"/>
                </a:lnTo>
                <a:lnTo>
                  <a:pt x="414" y="743"/>
                </a:lnTo>
                <a:lnTo>
                  <a:pt x="423" y="835"/>
                </a:lnTo>
                <a:lnTo>
                  <a:pt x="407" y="858"/>
                </a:lnTo>
                <a:lnTo>
                  <a:pt x="387" y="861"/>
                </a:lnTo>
                <a:lnTo>
                  <a:pt x="369" y="857"/>
                </a:lnTo>
                <a:lnTo>
                  <a:pt x="346" y="913"/>
                </a:lnTo>
                <a:lnTo>
                  <a:pt x="314" y="911"/>
                </a:lnTo>
                <a:lnTo>
                  <a:pt x="317" y="957"/>
                </a:lnTo>
                <a:lnTo>
                  <a:pt x="297" y="921"/>
                </a:lnTo>
                <a:lnTo>
                  <a:pt x="250" y="960"/>
                </a:lnTo>
                <a:lnTo>
                  <a:pt x="242" y="989"/>
                </a:lnTo>
                <a:lnTo>
                  <a:pt x="257" y="1009"/>
                </a:lnTo>
                <a:lnTo>
                  <a:pt x="237" y="1020"/>
                </a:lnTo>
                <a:lnTo>
                  <a:pt x="241" y="1054"/>
                </a:lnTo>
                <a:lnTo>
                  <a:pt x="219" y="1079"/>
                </a:lnTo>
                <a:lnTo>
                  <a:pt x="213" y="1150"/>
                </a:lnTo>
                <a:lnTo>
                  <a:pt x="202" y="1150"/>
                </a:lnTo>
                <a:lnTo>
                  <a:pt x="134" y="1055"/>
                </a:lnTo>
                <a:lnTo>
                  <a:pt x="0" y="624"/>
                </a:ln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3" name="Freeform 38"/>
          <p:cNvSpPr>
            <a:spLocks/>
          </p:cNvSpPr>
          <p:nvPr/>
        </p:nvSpPr>
        <p:spPr bwMode="gray">
          <a:xfrm>
            <a:off x="7243763" y="3618593"/>
            <a:ext cx="717550" cy="354012"/>
          </a:xfrm>
          <a:custGeom>
            <a:avLst/>
            <a:gdLst>
              <a:gd name="T0" fmla="*/ 2147483647 w 901"/>
              <a:gd name="T1" fmla="*/ 0 h 447"/>
              <a:gd name="T2" fmla="*/ 2147483647 w 901"/>
              <a:gd name="T3" fmla="*/ 0 h 447"/>
              <a:gd name="T4" fmla="*/ 2147483647 w 901"/>
              <a:gd name="T5" fmla="*/ 0 h 447"/>
              <a:gd name="T6" fmla="*/ 2147483647 w 901"/>
              <a:gd name="T7" fmla="*/ 0 h 447"/>
              <a:gd name="T8" fmla="*/ 2147483647 w 901"/>
              <a:gd name="T9" fmla="*/ 0 h 447"/>
              <a:gd name="T10" fmla="*/ 2147483647 w 901"/>
              <a:gd name="T11" fmla="*/ 0 h 447"/>
              <a:gd name="T12" fmla="*/ 2147483647 w 901"/>
              <a:gd name="T13" fmla="*/ 0 h 447"/>
              <a:gd name="T14" fmla="*/ 2147483647 w 901"/>
              <a:gd name="T15" fmla="*/ 0 h 447"/>
              <a:gd name="T16" fmla="*/ 2147483647 w 901"/>
              <a:gd name="T17" fmla="*/ 0 h 447"/>
              <a:gd name="T18" fmla="*/ 2147483647 w 901"/>
              <a:gd name="T19" fmla="*/ 0 h 447"/>
              <a:gd name="T20" fmla="*/ 2147483647 w 901"/>
              <a:gd name="T21" fmla="*/ 0 h 447"/>
              <a:gd name="T22" fmla="*/ 2147483647 w 901"/>
              <a:gd name="T23" fmla="*/ 0 h 447"/>
              <a:gd name="T24" fmla="*/ 2147483647 w 901"/>
              <a:gd name="T25" fmla="*/ 0 h 447"/>
              <a:gd name="T26" fmla="*/ 2147483647 w 901"/>
              <a:gd name="T27" fmla="*/ 0 h 447"/>
              <a:gd name="T28" fmla="*/ 2147483647 w 901"/>
              <a:gd name="T29" fmla="*/ 0 h 447"/>
              <a:gd name="T30" fmla="*/ 2147483647 w 901"/>
              <a:gd name="T31" fmla="*/ 0 h 447"/>
              <a:gd name="T32" fmla="*/ 2147483647 w 901"/>
              <a:gd name="T33" fmla="*/ 0 h 447"/>
              <a:gd name="T34" fmla="*/ 2147483647 w 901"/>
              <a:gd name="T35" fmla="*/ 0 h 447"/>
              <a:gd name="T36" fmla="*/ 2147483647 w 901"/>
              <a:gd name="T37" fmla="*/ 0 h 447"/>
              <a:gd name="T38" fmla="*/ 2147483647 w 901"/>
              <a:gd name="T39" fmla="*/ 0 h 447"/>
              <a:gd name="T40" fmla="*/ 2147483647 w 901"/>
              <a:gd name="T41" fmla="*/ 0 h 447"/>
              <a:gd name="T42" fmla="*/ 2147483647 w 901"/>
              <a:gd name="T43" fmla="*/ 0 h 447"/>
              <a:gd name="T44" fmla="*/ 2147483647 w 901"/>
              <a:gd name="T45" fmla="*/ 0 h 447"/>
              <a:gd name="T46" fmla="*/ 2147483647 w 901"/>
              <a:gd name="T47" fmla="*/ 0 h 447"/>
              <a:gd name="T48" fmla="*/ 2147483647 w 901"/>
              <a:gd name="T49" fmla="*/ 0 h 447"/>
              <a:gd name="T50" fmla="*/ 2147483647 w 901"/>
              <a:gd name="T51" fmla="*/ 0 h 447"/>
              <a:gd name="T52" fmla="*/ 2147483647 w 901"/>
              <a:gd name="T53" fmla="*/ 0 h 447"/>
              <a:gd name="T54" fmla="*/ 2147483647 w 901"/>
              <a:gd name="T55" fmla="*/ 0 h 447"/>
              <a:gd name="T56" fmla="*/ 2147483647 w 901"/>
              <a:gd name="T57" fmla="*/ 0 h 447"/>
              <a:gd name="T58" fmla="*/ 2147483647 w 901"/>
              <a:gd name="T59" fmla="*/ 0 h 447"/>
              <a:gd name="T60" fmla="*/ 2147483647 w 901"/>
              <a:gd name="T61" fmla="*/ 0 h 447"/>
              <a:gd name="T62" fmla="*/ 2147483647 w 901"/>
              <a:gd name="T63" fmla="*/ 0 h 447"/>
              <a:gd name="T64" fmla="*/ 2147483647 w 901"/>
              <a:gd name="T65" fmla="*/ 0 h 447"/>
              <a:gd name="T66" fmla="*/ 2147483647 w 901"/>
              <a:gd name="T67" fmla="*/ 0 h 447"/>
              <a:gd name="T68" fmla="*/ 2147483647 w 901"/>
              <a:gd name="T69" fmla="*/ 0 h 447"/>
              <a:gd name="T70" fmla="*/ 2147483647 w 901"/>
              <a:gd name="T71" fmla="*/ 0 h 44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901"/>
              <a:gd name="T109" fmla="*/ 0 h 447"/>
              <a:gd name="T110" fmla="*/ 901 w 901"/>
              <a:gd name="T111" fmla="*/ 447 h 44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901" h="447">
                <a:moveTo>
                  <a:pt x="0" y="133"/>
                </a:moveTo>
                <a:lnTo>
                  <a:pt x="23" y="260"/>
                </a:lnTo>
                <a:lnTo>
                  <a:pt x="91" y="180"/>
                </a:lnTo>
                <a:lnTo>
                  <a:pt x="198" y="150"/>
                </a:lnTo>
                <a:lnTo>
                  <a:pt x="219" y="116"/>
                </a:lnTo>
                <a:lnTo>
                  <a:pt x="277" y="110"/>
                </a:lnTo>
                <a:lnTo>
                  <a:pt x="326" y="132"/>
                </a:lnTo>
                <a:lnTo>
                  <a:pt x="354" y="171"/>
                </a:lnTo>
                <a:lnTo>
                  <a:pt x="406" y="186"/>
                </a:lnTo>
                <a:lnTo>
                  <a:pt x="436" y="224"/>
                </a:lnTo>
                <a:lnTo>
                  <a:pt x="482" y="245"/>
                </a:lnTo>
                <a:lnTo>
                  <a:pt x="503" y="233"/>
                </a:lnTo>
                <a:lnTo>
                  <a:pt x="514" y="257"/>
                </a:lnTo>
                <a:lnTo>
                  <a:pt x="503" y="276"/>
                </a:lnTo>
                <a:lnTo>
                  <a:pt x="502" y="304"/>
                </a:lnTo>
                <a:lnTo>
                  <a:pt x="469" y="361"/>
                </a:lnTo>
                <a:lnTo>
                  <a:pt x="482" y="399"/>
                </a:lnTo>
                <a:lnTo>
                  <a:pt x="521" y="382"/>
                </a:lnTo>
                <a:lnTo>
                  <a:pt x="523" y="363"/>
                </a:lnTo>
                <a:lnTo>
                  <a:pt x="554" y="401"/>
                </a:lnTo>
                <a:lnTo>
                  <a:pt x="561" y="383"/>
                </a:lnTo>
                <a:lnTo>
                  <a:pt x="582" y="410"/>
                </a:lnTo>
                <a:lnTo>
                  <a:pt x="593" y="396"/>
                </a:lnTo>
                <a:lnTo>
                  <a:pt x="627" y="412"/>
                </a:lnTo>
                <a:lnTo>
                  <a:pt x="646" y="403"/>
                </a:lnTo>
                <a:lnTo>
                  <a:pt x="678" y="436"/>
                </a:lnTo>
                <a:lnTo>
                  <a:pt x="653" y="388"/>
                </a:lnTo>
                <a:lnTo>
                  <a:pt x="592" y="342"/>
                </a:lnTo>
                <a:lnTo>
                  <a:pt x="650" y="370"/>
                </a:lnTo>
                <a:lnTo>
                  <a:pt x="614" y="322"/>
                </a:lnTo>
                <a:lnTo>
                  <a:pt x="603" y="279"/>
                </a:lnTo>
                <a:lnTo>
                  <a:pt x="608" y="180"/>
                </a:lnTo>
                <a:lnTo>
                  <a:pt x="572" y="159"/>
                </a:lnTo>
                <a:lnTo>
                  <a:pt x="646" y="94"/>
                </a:lnTo>
                <a:lnTo>
                  <a:pt x="648" y="55"/>
                </a:lnTo>
                <a:lnTo>
                  <a:pt x="690" y="57"/>
                </a:lnTo>
                <a:lnTo>
                  <a:pt x="681" y="93"/>
                </a:lnTo>
                <a:lnTo>
                  <a:pt x="652" y="106"/>
                </a:lnTo>
                <a:lnTo>
                  <a:pt x="638" y="145"/>
                </a:lnTo>
                <a:lnTo>
                  <a:pt x="646" y="179"/>
                </a:lnTo>
                <a:lnTo>
                  <a:pt x="666" y="165"/>
                </a:lnTo>
                <a:lnTo>
                  <a:pt x="655" y="206"/>
                </a:lnTo>
                <a:lnTo>
                  <a:pt x="664" y="227"/>
                </a:lnTo>
                <a:lnTo>
                  <a:pt x="670" y="248"/>
                </a:lnTo>
                <a:lnTo>
                  <a:pt x="650" y="238"/>
                </a:lnTo>
                <a:lnTo>
                  <a:pt x="642" y="267"/>
                </a:lnTo>
                <a:lnTo>
                  <a:pt x="686" y="258"/>
                </a:lnTo>
                <a:lnTo>
                  <a:pt x="683" y="279"/>
                </a:lnTo>
                <a:lnTo>
                  <a:pt x="704" y="295"/>
                </a:lnTo>
                <a:lnTo>
                  <a:pt x="663" y="293"/>
                </a:lnTo>
                <a:lnTo>
                  <a:pt x="676" y="355"/>
                </a:lnTo>
                <a:lnTo>
                  <a:pt x="723" y="380"/>
                </a:lnTo>
                <a:lnTo>
                  <a:pt x="746" y="349"/>
                </a:lnTo>
                <a:lnTo>
                  <a:pt x="749" y="400"/>
                </a:lnTo>
                <a:lnTo>
                  <a:pt x="780" y="390"/>
                </a:lnTo>
                <a:lnTo>
                  <a:pt x="764" y="412"/>
                </a:lnTo>
                <a:lnTo>
                  <a:pt x="785" y="412"/>
                </a:lnTo>
                <a:lnTo>
                  <a:pt x="768" y="439"/>
                </a:lnTo>
                <a:lnTo>
                  <a:pt x="776" y="447"/>
                </a:lnTo>
                <a:lnTo>
                  <a:pt x="816" y="429"/>
                </a:lnTo>
                <a:lnTo>
                  <a:pt x="866" y="402"/>
                </a:lnTo>
                <a:lnTo>
                  <a:pt x="881" y="344"/>
                </a:lnTo>
                <a:lnTo>
                  <a:pt x="887" y="378"/>
                </a:lnTo>
                <a:lnTo>
                  <a:pt x="881" y="395"/>
                </a:lnTo>
                <a:lnTo>
                  <a:pt x="871" y="426"/>
                </a:lnTo>
                <a:lnTo>
                  <a:pt x="874" y="443"/>
                </a:lnTo>
                <a:lnTo>
                  <a:pt x="893" y="394"/>
                </a:lnTo>
                <a:lnTo>
                  <a:pt x="901" y="284"/>
                </a:lnTo>
                <a:lnTo>
                  <a:pt x="846" y="296"/>
                </a:lnTo>
                <a:lnTo>
                  <a:pt x="776" y="309"/>
                </a:lnTo>
                <a:lnTo>
                  <a:pt x="771" y="285"/>
                </a:lnTo>
                <a:lnTo>
                  <a:pt x="693" y="0"/>
                </a:lnTo>
                <a:lnTo>
                  <a:pt x="0" y="133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4" name="Freeform 39"/>
          <p:cNvSpPr>
            <a:spLocks/>
          </p:cNvSpPr>
          <p:nvPr/>
        </p:nvSpPr>
        <p:spPr bwMode="gray">
          <a:xfrm>
            <a:off x="8029575" y="2840718"/>
            <a:ext cx="525463" cy="268287"/>
          </a:xfrm>
          <a:custGeom>
            <a:avLst/>
            <a:gdLst>
              <a:gd name="T0" fmla="*/ 0 w 663"/>
              <a:gd name="T1" fmla="*/ 2147483647 h 337"/>
              <a:gd name="T2" fmla="*/ 0 w 663"/>
              <a:gd name="T3" fmla="*/ 2147483647 h 337"/>
              <a:gd name="T4" fmla="*/ 0 w 663"/>
              <a:gd name="T5" fmla="*/ 2147483647 h 337"/>
              <a:gd name="T6" fmla="*/ 0 w 663"/>
              <a:gd name="T7" fmla="*/ 2147483647 h 337"/>
              <a:gd name="T8" fmla="*/ 0 w 663"/>
              <a:gd name="T9" fmla="*/ 2147483647 h 337"/>
              <a:gd name="T10" fmla="*/ 0 w 663"/>
              <a:gd name="T11" fmla="*/ 2147483647 h 337"/>
              <a:gd name="T12" fmla="*/ 0 w 663"/>
              <a:gd name="T13" fmla="*/ 2147483647 h 337"/>
              <a:gd name="T14" fmla="*/ 0 w 663"/>
              <a:gd name="T15" fmla="*/ 2147483647 h 337"/>
              <a:gd name="T16" fmla="*/ 0 w 663"/>
              <a:gd name="T17" fmla="*/ 2147483647 h 337"/>
              <a:gd name="T18" fmla="*/ 0 w 663"/>
              <a:gd name="T19" fmla="*/ 2147483647 h 337"/>
              <a:gd name="T20" fmla="*/ 0 w 663"/>
              <a:gd name="T21" fmla="*/ 2147483647 h 337"/>
              <a:gd name="T22" fmla="*/ 0 w 663"/>
              <a:gd name="T23" fmla="*/ 2147483647 h 337"/>
              <a:gd name="T24" fmla="*/ 0 w 663"/>
              <a:gd name="T25" fmla="*/ 2147483647 h 337"/>
              <a:gd name="T26" fmla="*/ 0 w 663"/>
              <a:gd name="T27" fmla="*/ 2147483647 h 337"/>
              <a:gd name="T28" fmla="*/ 0 w 663"/>
              <a:gd name="T29" fmla="*/ 2147483647 h 337"/>
              <a:gd name="T30" fmla="*/ 0 w 663"/>
              <a:gd name="T31" fmla="*/ 2147483647 h 337"/>
              <a:gd name="T32" fmla="*/ 0 w 663"/>
              <a:gd name="T33" fmla="*/ 2147483647 h 337"/>
              <a:gd name="T34" fmla="*/ 0 w 663"/>
              <a:gd name="T35" fmla="*/ 2147483647 h 337"/>
              <a:gd name="T36" fmla="*/ 0 w 663"/>
              <a:gd name="T37" fmla="*/ 2147483647 h 337"/>
              <a:gd name="T38" fmla="*/ 0 w 663"/>
              <a:gd name="T39" fmla="*/ 2147483647 h 337"/>
              <a:gd name="T40" fmla="*/ 0 w 663"/>
              <a:gd name="T41" fmla="*/ 2147483647 h 337"/>
              <a:gd name="T42" fmla="*/ 0 w 663"/>
              <a:gd name="T43" fmla="*/ 2147483647 h 337"/>
              <a:gd name="T44" fmla="*/ 0 w 663"/>
              <a:gd name="T45" fmla="*/ 2147483647 h 337"/>
              <a:gd name="T46" fmla="*/ 0 w 663"/>
              <a:gd name="T47" fmla="*/ 2147483647 h 337"/>
              <a:gd name="T48" fmla="*/ 0 w 663"/>
              <a:gd name="T49" fmla="*/ 2147483647 h 337"/>
              <a:gd name="T50" fmla="*/ 0 w 663"/>
              <a:gd name="T51" fmla="*/ 2147483647 h 337"/>
              <a:gd name="T52" fmla="*/ 0 w 663"/>
              <a:gd name="T53" fmla="*/ 2147483647 h 337"/>
              <a:gd name="T54" fmla="*/ 0 w 663"/>
              <a:gd name="T55" fmla="*/ 2147483647 h 337"/>
              <a:gd name="T56" fmla="*/ 0 w 663"/>
              <a:gd name="T57" fmla="*/ 2147483647 h 337"/>
              <a:gd name="T58" fmla="*/ 0 w 663"/>
              <a:gd name="T59" fmla="*/ 2147483647 h 337"/>
              <a:gd name="T60" fmla="*/ 0 w 663"/>
              <a:gd name="T61" fmla="*/ 2147483647 h 337"/>
              <a:gd name="T62" fmla="*/ 0 w 663"/>
              <a:gd name="T63" fmla="*/ 2147483647 h 337"/>
              <a:gd name="T64" fmla="*/ 0 w 663"/>
              <a:gd name="T65" fmla="*/ 2147483647 h 337"/>
              <a:gd name="T66" fmla="*/ 0 w 663"/>
              <a:gd name="T67" fmla="*/ 2147483647 h 337"/>
              <a:gd name="T68" fmla="*/ 0 w 663"/>
              <a:gd name="T69" fmla="*/ 2147483647 h 337"/>
              <a:gd name="T70" fmla="*/ 0 w 663"/>
              <a:gd name="T71" fmla="*/ 2147483647 h 337"/>
              <a:gd name="T72" fmla="*/ 0 w 663"/>
              <a:gd name="T73" fmla="*/ 2147483647 h 337"/>
              <a:gd name="T74" fmla="*/ 0 w 663"/>
              <a:gd name="T75" fmla="*/ 2147483647 h 337"/>
              <a:gd name="T76" fmla="*/ 0 w 663"/>
              <a:gd name="T77" fmla="*/ 2147483647 h 337"/>
              <a:gd name="T78" fmla="*/ 0 w 663"/>
              <a:gd name="T79" fmla="*/ 2147483647 h 337"/>
              <a:gd name="T80" fmla="*/ 0 w 663"/>
              <a:gd name="T81" fmla="*/ 2147483647 h 337"/>
              <a:gd name="T82" fmla="*/ 0 w 663"/>
              <a:gd name="T83" fmla="*/ 2147483647 h 337"/>
              <a:gd name="T84" fmla="*/ 0 w 663"/>
              <a:gd name="T85" fmla="*/ 2147483647 h 337"/>
              <a:gd name="T86" fmla="*/ 0 w 663"/>
              <a:gd name="T87" fmla="*/ 2147483647 h 337"/>
              <a:gd name="T88" fmla="*/ 0 w 663"/>
              <a:gd name="T89" fmla="*/ 0 h 337"/>
              <a:gd name="T90" fmla="*/ 0 w 663"/>
              <a:gd name="T91" fmla="*/ 2147483647 h 337"/>
              <a:gd name="T92" fmla="*/ 0 w 663"/>
              <a:gd name="T93" fmla="*/ 2147483647 h 337"/>
              <a:gd name="T94" fmla="*/ 0 w 663"/>
              <a:gd name="T95" fmla="*/ 2147483647 h 33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63"/>
              <a:gd name="T145" fmla="*/ 0 h 337"/>
              <a:gd name="T146" fmla="*/ 663 w 663"/>
              <a:gd name="T147" fmla="*/ 337 h 33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63" h="337">
                <a:moveTo>
                  <a:pt x="0" y="137"/>
                </a:moveTo>
                <a:lnTo>
                  <a:pt x="2" y="316"/>
                </a:lnTo>
                <a:lnTo>
                  <a:pt x="310" y="251"/>
                </a:lnTo>
                <a:lnTo>
                  <a:pt x="363" y="232"/>
                </a:lnTo>
                <a:lnTo>
                  <a:pt x="386" y="237"/>
                </a:lnTo>
                <a:lnTo>
                  <a:pt x="408" y="287"/>
                </a:lnTo>
                <a:lnTo>
                  <a:pt x="442" y="293"/>
                </a:lnTo>
                <a:lnTo>
                  <a:pt x="464" y="334"/>
                </a:lnTo>
                <a:lnTo>
                  <a:pt x="484" y="337"/>
                </a:lnTo>
                <a:lnTo>
                  <a:pt x="493" y="308"/>
                </a:lnTo>
                <a:lnTo>
                  <a:pt x="510" y="297"/>
                </a:lnTo>
                <a:lnTo>
                  <a:pt x="519" y="265"/>
                </a:lnTo>
                <a:lnTo>
                  <a:pt x="529" y="264"/>
                </a:lnTo>
                <a:lnTo>
                  <a:pt x="543" y="311"/>
                </a:lnTo>
                <a:lnTo>
                  <a:pt x="574" y="300"/>
                </a:lnTo>
                <a:lnTo>
                  <a:pt x="579" y="280"/>
                </a:lnTo>
                <a:lnTo>
                  <a:pt x="621" y="260"/>
                </a:lnTo>
                <a:lnTo>
                  <a:pt x="646" y="252"/>
                </a:lnTo>
                <a:lnTo>
                  <a:pt x="663" y="268"/>
                </a:lnTo>
                <a:lnTo>
                  <a:pt x="657" y="222"/>
                </a:lnTo>
                <a:lnTo>
                  <a:pt x="624" y="166"/>
                </a:lnTo>
                <a:lnTo>
                  <a:pt x="605" y="157"/>
                </a:lnTo>
                <a:lnTo>
                  <a:pt x="584" y="159"/>
                </a:lnTo>
                <a:lnTo>
                  <a:pt x="588" y="172"/>
                </a:lnTo>
                <a:lnTo>
                  <a:pt x="601" y="172"/>
                </a:lnTo>
                <a:lnTo>
                  <a:pt x="617" y="173"/>
                </a:lnTo>
                <a:lnTo>
                  <a:pt x="633" y="191"/>
                </a:lnTo>
                <a:lnTo>
                  <a:pt x="639" y="212"/>
                </a:lnTo>
                <a:lnTo>
                  <a:pt x="628" y="231"/>
                </a:lnTo>
                <a:lnTo>
                  <a:pt x="576" y="254"/>
                </a:lnTo>
                <a:lnTo>
                  <a:pt x="549" y="243"/>
                </a:lnTo>
                <a:lnTo>
                  <a:pt x="535" y="212"/>
                </a:lnTo>
                <a:lnTo>
                  <a:pt x="510" y="208"/>
                </a:lnTo>
                <a:lnTo>
                  <a:pt x="516" y="190"/>
                </a:lnTo>
                <a:lnTo>
                  <a:pt x="487" y="154"/>
                </a:lnTo>
                <a:lnTo>
                  <a:pt x="453" y="140"/>
                </a:lnTo>
                <a:lnTo>
                  <a:pt x="451" y="157"/>
                </a:lnTo>
                <a:lnTo>
                  <a:pt x="429" y="151"/>
                </a:lnTo>
                <a:lnTo>
                  <a:pt x="422" y="130"/>
                </a:lnTo>
                <a:lnTo>
                  <a:pt x="427" y="111"/>
                </a:lnTo>
                <a:lnTo>
                  <a:pt x="446" y="93"/>
                </a:lnTo>
                <a:lnTo>
                  <a:pt x="440" y="79"/>
                </a:lnTo>
                <a:lnTo>
                  <a:pt x="468" y="57"/>
                </a:lnTo>
                <a:lnTo>
                  <a:pt x="439" y="34"/>
                </a:lnTo>
                <a:lnTo>
                  <a:pt x="427" y="0"/>
                </a:lnTo>
                <a:lnTo>
                  <a:pt x="364" y="49"/>
                </a:lnTo>
                <a:lnTo>
                  <a:pt x="145" y="106"/>
                </a:lnTo>
                <a:lnTo>
                  <a:pt x="0" y="13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5" name="Freeform 40"/>
          <p:cNvSpPr>
            <a:spLocks/>
          </p:cNvSpPr>
          <p:nvPr/>
        </p:nvSpPr>
        <p:spPr bwMode="gray">
          <a:xfrm>
            <a:off x="8448675" y="3099480"/>
            <a:ext cx="47625" cy="38100"/>
          </a:xfrm>
          <a:custGeom>
            <a:avLst/>
            <a:gdLst>
              <a:gd name="T0" fmla="*/ 0 w 60"/>
              <a:gd name="T1" fmla="*/ 0 h 49"/>
              <a:gd name="T2" fmla="*/ 2147483647 w 60"/>
              <a:gd name="T3" fmla="*/ 0 h 49"/>
              <a:gd name="T4" fmla="*/ 2147483647 w 60"/>
              <a:gd name="T5" fmla="*/ 0 h 49"/>
              <a:gd name="T6" fmla="*/ 0 w 60"/>
              <a:gd name="T7" fmla="*/ 0 h 49"/>
              <a:gd name="T8" fmla="*/ 0 60000 65536"/>
              <a:gd name="T9" fmla="*/ 0 60000 65536"/>
              <a:gd name="T10" fmla="*/ 0 60000 65536"/>
              <a:gd name="T11" fmla="*/ 0 60000 65536"/>
              <a:gd name="T12" fmla="*/ 0 w 60"/>
              <a:gd name="T13" fmla="*/ 0 h 49"/>
              <a:gd name="T14" fmla="*/ 60 w 60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" h="49">
                <a:moveTo>
                  <a:pt x="0" y="49"/>
                </a:moveTo>
                <a:lnTo>
                  <a:pt x="26" y="0"/>
                </a:lnTo>
                <a:lnTo>
                  <a:pt x="60" y="22"/>
                </a:lnTo>
                <a:lnTo>
                  <a:pt x="0" y="4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6" name="Freeform 41"/>
          <p:cNvSpPr>
            <a:spLocks/>
          </p:cNvSpPr>
          <p:nvPr/>
        </p:nvSpPr>
        <p:spPr bwMode="gray">
          <a:xfrm>
            <a:off x="8537575" y="3093130"/>
            <a:ext cx="38100" cy="30163"/>
          </a:xfrm>
          <a:custGeom>
            <a:avLst/>
            <a:gdLst>
              <a:gd name="T0" fmla="*/ 0 w 47"/>
              <a:gd name="T1" fmla="*/ 2147483647 h 36"/>
              <a:gd name="T2" fmla="*/ 2147483647 w 47"/>
              <a:gd name="T3" fmla="*/ 0 h 36"/>
              <a:gd name="T4" fmla="*/ 2147483647 w 47"/>
              <a:gd name="T5" fmla="*/ 2147483647 h 36"/>
              <a:gd name="T6" fmla="*/ 0 w 47"/>
              <a:gd name="T7" fmla="*/ 2147483647 h 36"/>
              <a:gd name="T8" fmla="*/ 0 60000 65536"/>
              <a:gd name="T9" fmla="*/ 0 60000 65536"/>
              <a:gd name="T10" fmla="*/ 0 60000 65536"/>
              <a:gd name="T11" fmla="*/ 0 60000 65536"/>
              <a:gd name="T12" fmla="*/ 0 w 47"/>
              <a:gd name="T13" fmla="*/ 0 h 36"/>
              <a:gd name="T14" fmla="*/ 47 w 47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" h="36">
                <a:moveTo>
                  <a:pt x="0" y="36"/>
                </a:moveTo>
                <a:lnTo>
                  <a:pt x="26" y="0"/>
                </a:lnTo>
                <a:lnTo>
                  <a:pt x="47" y="27"/>
                </a:lnTo>
                <a:lnTo>
                  <a:pt x="0" y="3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7" name="Freeform 42"/>
          <p:cNvSpPr>
            <a:spLocks/>
          </p:cNvSpPr>
          <p:nvPr/>
        </p:nvSpPr>
        <p:spPr bwMode="gray">
          <a:xfrm>
            <a:off x="5529263" y="2345418"/>
            <a:ext cx="901700" cy="465137"/>
          </a:xfrm>
          <a:custGeom>
            <a:avLst/>
            <a:gdLst>
              <a:gd name="T0" fmla="*/ 0 w 1138"/>
              <a:gd name="T1" fmla="*/ 2147483647 h 585"/>
              <a:gd name="T2" fmla="*/ 0 w 1138"/>
              <a:gd name="T3" fmla="*/ 2147483647 h 585"/>
              <a:gd name="T4" fmla="*/ 0 w 1138"/>
              <a:gd name="T5" fmla="*/ 2147483647 h 585"/>
              <a:gd name="T6" fmla="*/ 0 w 1138"/>
              <a:gd name="T7" fmla="*/ 2147483647 h 585"/>
              <a:gd name="T8" fmla="*/ 0 w 1138"/>
              <a:gd name="T9" fmla="*/ 2147483647 h 585"/>
              <a:gd name="T10" fmla="*/ 0 w 1138"/>
              <a:gd name="T11" fmla="*/ 2147483647 h 585"/>
              <a:gd name="T12" fmla="*/ 0 w 1138"/>
              <a:gd name="T13" fmla="*/ 2147483647 h 585"/>
              <a:gd name="T14" fmla="*/ 0 w 1138"/>
              <a:gd name="T15" fmla="*/ 2147483647 h 585"/>
              <a:gd name="T16" fmla="*/ 0 w 1138"/>
              <a:gd name="T17" fmla="*/ 2147483647 h 585"/>
              <a:gd name="T18" fmla="*/ 0 w 1138"/>
              <a:gd name="T19" fmla="*/ 2147483647 h 585"/>
              <a:gd name="T20" fmla="*/ 0 w 1138"/>
              <a:gd name="T21" fmla="*/ 2147483647 h 585"/>
              <a:gd name="T22" fmla="*/ 0 w 1138"/>
              <a:gd name="T23" fmla="*/ 2147483647 h 585"/>
              <a:gd name="T24" fmla="*/ 0 w 1138"/>
              <a:gd name="T25" fmla="*/ 2147483647 h 585"/>
              <a:gd name="T26" fmla="*/ 0 w 1138"/>
              <a:gd name="T27" fmla="*/ 2147483647 h 585"/>
              <a:gd name="T28" fmla="*/ 0 w 1138"/>
              <a:gd name="T29" fmla="*/ 2147483647 h 585"/>
              <a:gd name="T30" fmla="*/ 0 w 1138"/>
              <a:gd name="T31" fmla="*/ 2147483647 h 585"/>
              <a:gd name="T32" fmla="*/ 0 w 1138"/>
              <a:gd name="T33" fmla="*/ 2147483647 h 585"/>
              <a:gd name="T34" fmla="*/ 0 w 1138"/>
              <a:gd name="T35" fmla="*/ 2147483647 h 585"/>
              <a:gd name="T36" fmla="*/ 0 w 1138"/>
              <a:gd name="T37" fmla="*/ 2147483647 h 585"/>
              <a:gd name="T38" fmla="*/ 0 w 1138"/>
              <a:gd name="T39" fmla="*/ 2147483647 h 585"/>
              <a:gd name="T40" fmla="*/ 0 w 1138"/>
              <a:gd name="T41" fmla="*/ 2147483647 h 585"/>
              <a:gd name="T42" fmla="*/ 0 w 1138"/>
              <a:gd name="T43" fmla="*/ 2147483647 h 585"/>
              <a:gd name="T44" fmla="*/ 0 w 1138"/>
              <a:gd name="T45" fmla="*/ 2147483647 h 585"/>
              <a:gd name="T46" fmla="*/ 0 w 1138"/>
              <a:gd name="T47" fmla="*/ 2147483647 h 585"/>
              <a:gd name="T48" fmla="*/ 0 w 1138"/>
              <a:gd name="T49" fmla="*/ 2147483647 h 585"/>
              <a:gd name="T50" fmla="*/ 0 w 1138"/>
              <a:gd name="T51" fmla="*/ 2147483647 h 585"/>
              <a:gd name="T52" fmla="*/ 0 w 1138"/>
              <a:gd name="T53" fmla="*/ 2147483647 h 585"/>
              <a:gd name="T54" fmla="*/ 0 w 1138"/>
              <a:gd name="T55" fmla="*/ 2147483647 h 585"/>
              <a:gd name="T56" fmla="*/ 0 w 1138"/>
              <a:gd name="T57" fmla="*/ 2147483647 h 585"/>
              <a:gd name="T58" fmla="*/ 0 w 1138"/>
              <a:gd name="T59" fmla="*/ 2147483647 h 585"/>
              <a:gd name="T60" fmla="*/ 0 w 1138"/>
              <a:gd name="T61" fmla="*/ 2147483647 h 585"/>
              <a:gd name="T62" fmla="*/ 0 w 1138"/>
              <a:gd name="T63" fmla="*/ 0 h 585"/>
              <a:gd name="T64" fmla="*/ 0 w 1138"/>
              <a:gd name="T65" fmla="*/ 2147483647 h 585"/>
              <a:gd name="T66" fmla="*/ 0 w 1138"/>
              <a:gd name="T67" fmla="*/ 2147483647 h 585"/>
              <a:gd name="T68" fmla="*/ 0 w 1138"/>
              <a:gd name="T69" fmla="*/ 2147483647 h 585"/>
              <a:gd name="T70" fmla="*/ 0 w 1138"/>
              <a:gd name="T71" fmla="*/ 2147483647 h 585"/>
              <a:gd name="T72" fmla="*/ 0 w 1138"/>
              <a:gd name="T73" fmla="*/ 2147483647 h 585"/>
              <a:gd name="T74" fmla="*/ 0 w 1138"/>
              <a:gd name="T75" fmla="*/ 2147483647 h 58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138"/>
              <a:gd name="T115" fmla="*/ 0 h 585"/>
              <a:gd name="T116" fmla="*/ 1138 w 1138"/>
              <a:gd name="T117" fmla="*/ 585 h 58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138" h="585">
                <a:moveTo>
                  <a:pt x="0" y="254"/>
                </a:moveTo>
                <a:lnTo>
                  <a:pt x="89" y="317"/>
                </a:lnTo>
                <a:lnTo>
                  <a:pt x="307" y="373"/>
                </a:lnTo>
                <a:lnTo>
                  <a:pt x="408" y="385"/>
                </a:lnTo>
                <a:lnTo>
                  <a:pt x="422" y="421"/>
                </a:lnTo>
                <a:lnTo>
                  <a:pt x="461" y="432"/>
                </a:lnTo>
                <a:lnTo>
                  <a:pt x="518" y="585"/>
                </a:lnTo>
                <a:lnTo>
                  <a:pt x="567" y="468"/>
                </a:lnTo>
                <a:lnTo>
                  <a:pt x="578" y="439"/>
                </a:lnTo>
                <a:lnTo>
                  <a:pt x="594" y="423"/>
                </a:lnTo>
                <a:lnTo>
                  <a:pt x="593" y="403"/>
                </a:lnTo>
                <a:lnTo>
                  <a:pt x="611" y="372"/>
                </a:lnTo>
                <a:lnTo>
                  <a:pt x="616" y="374"/>
                </a:lnTo>
                <a:lnTo>
                  <a:pt x="610" y="392"/>
                </a:lnTo>
                <a:lnTo>
                  <a:pt x="613" y="426"/>
                </a:lnTo>
                <a:lnTo>
                  <a:pt x="635" y="417"/>
                </a:lnTo>
                <a:lnTo>
                  <a:pt x="643" y="382"/>
                </a:lnTo>
                <a:lnTo>
                  <a:pt x="668" y="384"/>
                </a:lnTo>
                <a:lnTo>
                  <a:pt x="683" y="369"/>
                </a:lnTo>
                <a:lnTo>
                  <a:pt x="687" y="378"/>
                </a:lnTo>
                <a:lnTo>
                  <a:pt x="659" y="431"/>
                </a:lnTo>
                <a:lnTo>
                  <a:pt x="678" y="439"/>
                </a:lnTo>
                <a:lnTo>
                  <a:pt x="694" y="406"/>
                </a:lnTo>
                <a:lnTo>
                  <a:pt x="720" y="392"/>
                </a:lnTo>
                <a:lnTo>
                  <a:pt x="733" y="352"/>
                </a:lnTo>
                <a:lnTo>
                  <a:pt x="799" y="340"/>
                </a:lnTo>
                <a:lnTo>
                  <a:pt x="831" y="337"/>
                </a:lnTo>
                <a:lnTo>
                  <a:pt x="879" y="301"/>
                </a:lnTo>
                <a:lnTo>
                  <a:pt x="952" y="313"/>
                </a:lnTo>
                <a:lnTo>
                  <a:pt x="1001" y="347"/>
                </a:lnTo>
                <a:lnTo>
                  <a:pt x="1004" y="304"/>
                </a:lnTo>
                <a:lnTo>
                  <a:pt x="1029" y="302"/>
                </a:lnTo>
                <a:lnTo>
                  <a:pt x="1089" y="307"/>
                </a:lnTo>
                <a:lnTo>
                  <a:pt x="1138" y="294"/>
                </a:lnTo>
                <a:lnTo>
                  <a:pt x="1074" y="255"/>
                </a:lnTo>
                <a:lnTo>
                  <a:pt x="1061" y="193"/>
                </a:lnTo>
                <a:lnTo>
                  <a:pt x="1011" y="204"/>
                </a:lnTo>
                <a:lnTo>
                  <a:pt x="995" y="193"/>
                </a:lnTo>
                <a:lnTo>
                  <a:pt x="974" y="204"/>
                </a:lnTo>
                <a:lnTo>
                  <a:pt x="945" y="197"/>
                </a:lnTo>
                <a:lnTo>
                  <a:pt x="931" y="196"/>
                </a:lnTo>
                <a:lnTo>
                  <a:pt x="926" y="159"/>
                </a:lnTo>
                <a:lnTo>
                  <a:pt x="937" y="125"/>
                </a:lnTo>
                <a:lnTo>
                  <a:pt x="887" y="136"/>
                </a:lnTo>
                <a:lnTo>
                  <a:pt x="843" y="158"/>
                </a:lnTo>
                <a:lnTo>
                  <a:pt x="728" y="175"/>
                </a:lnTo>
                <a:lnTo>
                  <a:pt x="652" y="243"/>
                </a:lnTo>
                <a:lnTo>
                  <a:pt x="639" y="229"/>
                </a:lnTo>
                <a:lnTo>
                  <a:pt x="616" y="240"/>
                </a:lnTo>
                <a:lnTo>
                  <a:pt x="587" y="219"/>
                </a:lnTo>
                <a:lnTo>
                  <a:pt x="568" y="226"/>
                </a:lnTo>
                <a:lnTo>
                  <a:pt x="528" y="233"/>
                </a:lnTo>
                <a:lnTo>
                  <a:pt x="470" y="154"/>
                </a:lnTo>
                <a:lnTo>
                  <a:pt x="403" y="141"/>
                </a:lnTo>
                <a:lnTo>
                  <a:pt x="383" y="145"/>
                </a:lnTo>
                <a:lnTo>
                  <a:pt x="369" y="163"/>
                </a:lnTo>
                <a:lnTo>
                  <a:pt x="381" y="130"/>
                </a:lnTo>
                <a:lnTo>
                  <a:pt x="349" y="156"/>
                </a:lnTo>
                <a:lnTo>
                  <a:pt x="334" y="184"/>
                </a:lnTo>
                <a:lnTo>
                  <a:pt x="337" y="137"/>
                </a:lnTo>
                <a:lnTo>
                  <a:pt x="369" y="70"/>
                </a:lnTo>
                <a:lnTo>
                  <a:pt x="410" y="22"/>
                </a:lnTo>
                <a:lnTo>
                  <a:pt x="449" y="11"/>
                </a:lnTo>
                <a:lnTo>
                  <a:pt x="443" y="0"/>
                </a:lnTo>
                <a:lnTo>
                  <a:pt x="376" y="6"/>
                </a:lnTo>
                <a:lnTo>
                  <a:pt x="334" y="28"/>
                </a:lnTo>
                <a:lnTo>
                  <a:pt x="320" y="52"/>
                </a:lnTo>
                <a:lnTo>
                  <a:pt x="269" y="92"/>
                </a:lnTo>
                <a:lnTo>
                  <a:pt x="248" y="126"/>
                </a:lnTo>
                <a:lnTo>
                  <a:pt x="212" y="137"/>
                </a:lnTo>
                <a:lnTo>
                  <a:pt x="197" y="158"/>
                </a:lnTo>
                <a:lnTo>
                  <a:pt x="174" y="171"/>
                </a:lnTo>
                <a:lnTo>
                  <a:pt x="105" y="183"/>
                </a:lnTo>
                <a:lnTo>
                  <a:pt x="90" y="197"/>
                </a:lnTo>
                <a:lnTo>
                  <a:pt x="58" y="227"/>
                </a:lnTo>
                <a:lnTo>
                  <a:pt x="0" y="25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8" name="Freeform 43"/>
          <p:cNvSpPr>
            <a:spLocks/>
          </p:cNvSpPr>
          <p:nvPr/>
        </p:nvSpPr>
        <p:spPr bwMode="gray">
          <a:xfrm>
            <a:off x="6108700" y="2634343"/>
            <a:ext cx="604838" cy="825500"/>
          </a:xfrm>
          <a:custGeom>
            <a:avLst/>
            <a:gdLst>
              <a:gd name="T0" fmla="*/ 0 w 765"/>
              <a:gd name="T1" fmla="*/ 0 h 1042"/>
              <a:gd name="T2" fmla="*/ 0 w 765"/>
              <a:gd name="T3" fmla="*/ 0 h 1042"/>
              <a:gd name="T4" fmla="*/ 0 w 765"/>
              <a:gd name="T5" fmla="*/ 0 h 1042"/>
              <a:gd name="T6" fmla="*/ 0 w 765"/>
              <a:gd name="T7" fmla="*/ 0 h 1042"/>
              <a:gd name="T8" fmla="*/ 0 w 765"/>
              <a:gd name="T9" fmla="*/ 0 h 1042"/>
              <a:gd name="T10" fmla="*/ 0 w 765"/>
              <a:gd name="T11" fmla="*/ 0 h 1042"/>
              <a:gd name="T12" fmla="*/ 0 w 765"/>
              <a:gd name="T13" fmla="*/ 0 h 1042"/>
              <a:gd name="T14" fmla="*/ 0 w 765"/>
              <a:gd name="T15" fmla="*/ 0 h 1042"/>
              <a:gd name="T16" fmla="*/ 0 w 765"/>
              <a:gd name="T17" fmla="*/ 0 h 1042"/>
              <a:gd name="T18" fmla="*/ 0 w 765"/>
              <a:gd name="T19" fmla="*/ 0 h 1042"/>
              <a:gd name="T20" fmla="*/ 0 w 765"/>
              <a:gd name="T21" fmla="*/ 0 h 1042"/>
              <a:gd name="T22" fmla="*/ 0 w 765"/>
              <a:gd name="T23" fmla="*/ 0 h 1042"/>
              <a:gd name="T24" fmla="*/ 0 w 765"/>
              <a:gd name="T25" fmla="*/ 0 h 1042"/>
              <a:gd name="T26" fmla="*/ 0 w 765"/>
              <a:gd name="T27" fmla="*/ 0 h 1042"/>
              <a:gd name="T28" fmla="*/ 0 w 765"/>
              <a:gd name="T29" fmla="*/ 0 h 1042"/>
              <a:gd name="T30" fmla="*/ 0 w 765"/>
              <a:gd name="T31" fmla="*/ 0 h 1042"/>
              <a:gd name="T32" fmla="*/ 0 w 765"/>
              <a:gd name="T33" fmla="*/ 0 h 1042"/>
              <a:gd name="T34" fmla="*/ 0 w 765"/>
              <a:gd name="T35" fmla="*/ 0 h 1042"/>
              <a:gd name="T36" fmla="*/ 0 w 765"/>
              <a:gd name="T37" fmla="*/ 0 h 1042"/>
              <a:gd name="T38" fmla="*/ 0 w 765"/>
              <a:gd name="T39" fmla="*/ 0 h 1042"/>
              <a:gd name="T40" fmla="*/ 0 w 765"/>
              <a:gd name="T41" fmla="*/ 0 h 1042"/>
              <a:gd name="T42" fmla="*/ 0 w 765"/>
              <a:gd name="T43" fmla="*/ 0 h 1042"/>
              <a:gd name="T44" fmla="*/ 0 w 765"/>
              <a:gd name="T45" fmla="*/ 0 h 1042"/>
              <a:gd name="T46" fmla="*/ 0 w 765"/>
              <a:gd name="T47" fmla="*/ 0 h 1042"/>
              <a:gd name="T48" fmla="*/ 0 w 765"/>
              <a:gd name="T49" fmla="*/ 0 h 1042"/>
              <a:gd name="T50" fmla="*/ 0 w 765"/>
              <a:gd name="T51" fmla="*/ 0 h 1042"/>
              <a:gd name="T52" fmla="*/ 0 w 765"/>
              <a:gd name="T53" fmla="*/ 0 h 1042"/>
              <a:gd name="T54" fmla="*/ 0 w 765"/>
              <a:gd name="T55" fmla="*/ 0 h 1042"/>
              <a:gd name="T56" fmla="*/ 0 w 765"/>
              <a:gd name="T57" fmla="*/ 0 h 1042"/>
              <a:gd name="T58" fmla="*/ 0 w 765"/>
              <a:gd name="T59" fmla="*/ 0 h 1042"/>
              <a:gd name="T60" fmla="*/ 0 w 765"/>
              <a:gd name="T61" fmla="*/ 0 h 1042"/>
              <a:gd name="T62" fmla="*/ 0 w 765"/>
              <a:gd name="T63" fmla="*/ 0 h 1042"/>
              <a:gd name="T64" fmla="*/ 0 w 765"/>
              <a:gd name="T65" fmla="*/ 0 h 1042"/>
              <a:gd name="T66" fmla="*/ 0 w 765"/>
              <a:gd name="T67" fmla="*/ 0 h 1042"/>
              <a:gd name="T68" fmla="*/ 0 w 765"/>
              <a:gd name="T69" fmla="*/ 0 h 1042"/>
              <a:gd name="T70" fmla="*/ 0 w 765"/>
              <a:gd name="T71" fmla="*/ 0 h 1042"/>
              <a:gd name="T72" fmla="*/ 0 w 765"/>
              <a:gd name="T73" fmla="*/ 0 h 1042"/>
              <a:gd name="T74" fmla="*/ 0 w 765"/>
              <a:gd name="T75" fmla="*/ 0 h 1042"/>
              <a:gd name="T76" fmla="*/ 0 w 765"/>
              <a:gd name="T77" fmla="*/ 0 h 1042"/>
              <a:gd name="T78" fmla="*/ 0 w 765"/>
              <a:gd name="T79" fmla="*/ 0 h 1042"/>
              <a:gd name="T80" fmla="*/ 0 w 765"/>
              <a:gd name="T81" fmla="*/ 0 h 1042"/>
              <a:gd name="T82" fmla="*/ 0 w 765"/>
              <a:gd name="T83" fmla="*/ 0 h 1042"/>
              <a:gd name="T84" fmla="*/ 0 w 765"/>
              <a:gd name="T85" fmla="*/ 0 h 1042"/>
              <a:gd name="T86" fmla="*/ 0 w 765"/>
              <a:gd name="T87" fmla="*/ 0 h 1042"/>
              <a:gd name="T88" fmla="*/ 0 w 765"/>
              <a:gd name="T89" fmla="*/ 0 h 1042"/>
              <a:gd name="T90" fmla="*/ 0 w 765"/>
              <a:gd name="T91" fmla="*/ 0 h 1042"/>
              <a:gd name="T92" fmla="*/ 0 w 765"/>
              <a:gd name="T93" fmla="*/ 0 h 1042"/>
              <a:gd name="T94" fmla="*/ 0 w 765"/>
              <a:gd name="T95" fmla="*/ 0 h 1042"/>
              <a:gd name="T96" fmla="*/ 0 w 765"/>
              <a:gd name="T97" fmla="*/ 0 h 1042"/>
              <a:gd name="T98" fmla="*/ 0 w 765"/>
              <a:gd name="T99" fmla="*/ 0 h 1042"/>
              <a:gd name="T100" fmla="*/ 0 w 765"/>
              <a:gd name="T101" fmla="*/ 0 h 1042"/>
              <a:gd name="T102" fmla="*/ 0 w 765"/>
              <a:gd name="T103" fmla="*/ 0 h 1042"/>
              <a:gd name="T104" fmla="*/ 0 w 765"/>
              <a:gd name="T105" fmla="*/ 0 h 1042"/>
              <a:gd name="T106" fmla="*/ 0 w 765"/>
              <a:gd name="T107" fmla="*/ 0 h 1042"/>
              <a:gd name="T108" fmla="*/ 0 w 765"/>
              <a:gd name="T109" fmla="*/ 0 h 1042"/>
              <a:gd name="T110" fmla="*/ 0 w 765"/>
              <a:gd name="T111" fmla="*/ 0 h 1042"/>
              <a:gd name="T112" fmla="*/ 0 w 765"/>
              <a:gd name="T113" fmla="*/ 0 h 1042"/>
              <a:gd name="T114" fmla="*/ 0 w 765"/>
              <a:gd name="T115" fmla="*/ 0 h 1042"/>
              <a:gd name="T116" fmla="*/ 0 w 765"/>
              <a:gd name="T117" fmla="*/ 0 h 1042"/>
              <a:gd name="T118" fmla="*/ 0 w 765"/>
              <a:gd name="T119" fmla="*/ 0 h 1042"/>
              <a:gd name="T120" fmla="*/ 0 w 765"/>
              <a:gd name="T121" fmla="*/ 0 h 1042"/>
              <a:gd name="T122" fmla="*/ 0 w 765"/>
              <a:gd name="T123" fmla="*/ 0 h 104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65"/>
              <a:gd name="T187" fmla="*/ 0 h 1042"/>
              <a:gd name="T188" fmla="*/ 765 w 765"/>
              <a:gd name="T189" fmla="*/ 1042 h 104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65" h="1042">
                <a:moveTo>
                  <a:pt x="0" y="1042"/>
                </a:moveTo>
                <a:lnTo>
                  <a:pt x="74" y="915"/>
                </a:lnTo>
                <a:lnTo>
                  <a:pt x="88" y="869"/>
                </a:lnTo>
                <a:lnTo>
                  <a:pt x="92" y="781"/>
                </a:lnTo>
                <a:lnTo>
                  <a:pt x="75" y="694"/>
                </a:lnTo>
                <a:lnTo>
                  <a:pt x="31" y="612"/>
                </a:lnTo>
                <a:lnTo>
                  <a:pt x="11" y="564"/>
                </a:lnTo>
                <a:lnTo>
                  <a:pt x="25" y="523"/>
                </a:lnTo>
                <a:lnTo>
                  <a:pt x="4" y="470"/>
                </a:lnTo>
                <a:lnTo>
                  <a:pt x="26" y="433"/>
                </a:lnTo>
                <a:lnTo>
                  <a:pt x="44" y="342"/>
                </a:lnTo>
                <a:lnTo>
                  <a:pt x="39" y="300"/>
                </a:lnTo>
                <a:lnTo>
                  <a:pt x="68" y="275"/>
                </a:lnTo>
                <a:lnTo>
                  <a:pt x="64" y="245"/>
                </a:lnTo>
                <a:lnTo>
                  <a:pt x="110" y="223"/>
                </a:lnTo>
                <a:lnTo>
                  <a:pt x="149" y="158"/>
                </a:lnTo>
                <a:lnTo>
                  <a:pt x="143" y="264"/>
                </a:lnTo>
                <a:lnTo>
                  <a:pt x="176" y="243"/>
                </a:lnTo>
                <a:lnTo>
                  <a:pt x="175" y="157"/>
                </a:lnTo>
                <a:lnTo>
                  <a:pt x="219" y="108"/>
                </a:lnTo>
                <a:lnTo>
                  <a:pt x="248" y="102"/>
                </a:lnTo>
                <a:lnTo>
                  <a:pt x="224" y="87"/>
                </a:lnTo>
                <a:lnTo>
                  <a:pt x="214" y="58"/>
                </a:lnTo>
                <a:lnTo>
                  <a:pt x="232" y="14"/>
                </a:lnTo>
                <a:lnTo>
                  <a:pt x="271" y="0"/>
                </a:lnTo>
                <a:lnTo>
                  <a:pt x="361" y="26"/>
                </a:lnTo>
                <a:lnTo>
                  <a:pt x="394" y="60"/>
                </a:lnTo>
                <a:lnTo>
                  <a:pt x="500" y="82"/>
                </a:lnTo>
                <a:lnTo>
                  <a:pt x="520" y="115"/>
                </a:lnTo>
                <a:lnTo>
                  <a:pt x="551" y="153"/>
                </a:lnTo>
                <a:lnTo>
                  <a:pt x="523" y="152"/>
                </a:lnTo>
                <a:lnTo>
                  <a:pt x="519" y="173"/>
                </a:lnTo>
                <a:lnTo>
                  <a:pt x="552" y="214"/>
                </a:lnTo>
                <a:lnTo>
                  <a:pt x="558" y="286"/>
                </a:lnTo>
                <a:lnTo>
                  <a:pt x="558" y="329"/>
                </a:lnTo>
                <a:lnTo>
                  <a:pt x="526" y="380"/>
                </a:lnTo>
                <a:lnTo>
                  <a:pt x="523" y="406"/>
                </a:lnTo>
                <a:lnTo>
                  <a:pt x="481" y="427"/>
                </a:lnTo>
                <a:lnTo>
                  <a:pt x="472" y="450"/>
                </a:lnTo>
                <a:lnTo>
                  <a:pt x="476" y="503"/>
                </a:lnTo>
                <a:lnTo>
                  <a:pt x="521" y="525"/>
                </a:lnTo>
                <a:lnTo>
                  <a:pt x="557" y="483"/>
                </a:lnTo>
                <a:lnTo>
                  <a:pt x="583" y="425"/>
                </a:lnTo>
                <a:lnTo>
                  <a:pt x="645" y="388"/>
                </a:lnTo>
                <a:lnTo>
                  <a:pt x="687" y="411"/>
                </a:lnTo>
                <a:lnTo>
                  <a:pt x="714" y="475"/>
                </a:lnTo>
                <a:lnTo>
                  <a:pt x="749" y="600"/>
                </a:lnTo>
                <a:lnTo>
                  <a:pt x="765" y="641"/>
                </a:lnTo>
                <a:lnTo>
                  <a:pt x="755" y="673"/>
                </a:lnTo>
                <a:lnTo>
                  <a:pt x="760" y="726"/>
                </a:lnTo>
                <a:lnTo>
                  <a:pt x="747" y="756"/>
                </a:lnTo>
                <a:lnTo>
                  <a:pt x="729" y="726"/>
                </a:lnTo>
                <a:lnTo>
                  <a:pt x="709" y="739"/>
                </a:lnTo>
                <a:lnTo>
                  <a:pt x="707" y="788"/>
                </a:lnTo>
                <a:lnTo>
                  <a:pt x="699" y="809"/>
                </a:lnTo>
                <a:lnTo>
                  <a:pt x="667" y="831"/>
                </a:lnTo>
                <a:lnTo>
                  <a:pt x="665" y="896"/>
                </a:lnTo>
                <a:lnTo>
                  <a:pt x="643" y="925"/>
                </a:lnTo>
                <a:lnTo>
                  <a:pt x="623" y="979"/>
                </a:lnTo>
                <a:lnTo>
                  <a:pt x="375" y="1018"/>
                </a:lnTo>
                <a:lnTo>
                  <a:pt x="368" y="1002"/>
                </a:lnTo>
                <a:lnTo>
                  <a:pt x="0" y="104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9" name="Freeform 44"/>
          <p:cNvSpPr>
            <a:spLocks/>
          </p:cNvSpPr>
          <p:nvPr/>
        </p:nvSpPr>
        <p:spPr bwMode="gray">
          <a:xfrm>
            <a:off x="4603750" y="2012043"/>
            <a:ext cx="1036638" cy="1162050"/>
          </a:xfrm>
          <a:custGeom>
            <a:avLst/>
            <a:gdLst>
              <a:gd name="T0" fmla="*/ 0 w 1305"/>
              <a:gd name="T1" fmla="*/ 0 h 1467"/>
              <a:gd name="T2" fmla="*/ 0 w 1305"/>
              <a:gd name="T3" fmla="*/ 0 h 1467"/>
              <a:gd name="T4" fmla="*/ 0 w 1305"/>
              <a:gd name="T5" fmla="*/ 0 h 1467"/>
              <a:gd name="T6" fmla="*/ 0 w 1305"/>
              <a:gd name="T7" fmla="*/ 0 h 1467"/>
              <a:gd name="T8" fmla="*/ 0 w 1305"/>
              <a:gd name="T9" fmla="*/ 0 h 1467"/>
              <a:gd name="T10" fmla="*/ 0 w 1305"/>
              <a:gd name="T11" fmla="*/ 0 h 1467"/>
              <a:gd name="T12" fmla="*/ 0 w 1305"/>
              <a:gd name="T13" fmla="*/ 0 h 1467"/>
              <a:gd name="T14" fmla="*/ 0 w 1305"/>
              <a:gd name="T15" fmla="*/ 0 h 1467"/>
              <a:gd name="T16" fmla="*/ 0 w 1305"/>
              <a:gd name="T17" fmla="*/ 0 h 1467"/>
              <a:gd name="T18" fmla="*/ 0 w 1305"/>
              <a:gd name="T19" fmla="*/ 0 h 1467"/>
              <a:gd name="T20" fmla="*/ 0 w 1305"/>
              <a:gd name="T21" fmla="*/ 0 h 1467"/>
              <a:gd name="T22" fmla="*/ 0 w 1305"/>
              <a:gd name="T23" fmla="*/ 0 h 1467"/>
              <a:gd name="T24" fmla="*/ 0 w 1305"/>
              <a:gd name="T25" fmla="*/ 0 h 1467"/>
              <a:gd name="T26" fmla="*/ 0 w 1305"/>
              <a:gd name="T27" fmla="*/ 0 h 1467"/>
              <a:gd name="T28" fmla="*/ 0 w 1305"/>
              <a:gd name="T29" fmla="*/ 0 h 1467"/>
              <a:gd name="T30" fmla="*/ 0 w 1305"/>
              <a:gd name="T31" fmla="*/ 0 h 1467"/>
              <a:gd name="T32" fmla="*/ 0 w 1305"/>
              <a:gd name="T33" fmla="*/ 0 h 1467"/>
              <a:gd name="T34" fmla="*/ 0 w 1305"/>
              <a:gd name="T35" fmla="*/ 0 h 1467"/>
              <a:gd name="T36" fmla="*/ 0 w 1305"/>
              <a:gd name="T37" fmla="*/ 0 h 1467"/>
              <a:gd name="T38" fmla="*/ 0 w 1305"/>
              <a:gd name="T39" fmla="*/ 0 h 1467"/>
              <a:gd name="T40" fmla="*/ 0 w 1305"/>
              <a:gd name="T41" fmla="*/ 0 h 1467"/>
              <a:gd name="T42" fmla="*/ 0 w 1305"/>
              <a:gd name="T43" fmla="*/ 0 h 1467"/>
              <a:gd name="T44" fmla="*/ 0 w 1305"/>
              <a:gd name="T45" fmla="*/ 0 h 1467"/>
              <a:gd name="T46" fmla="*/ 0 w 1305"/>
              <a:gd name="T47" fmla="*/ 0 h 1467"/>
              <a:gd name="T48" fmla="*/ 0 w 1305"/>
              <a:gd name="T49" fmla="*/ 0 h 1467"/>
              <a:gd name="T50" fmla="*/ 0 w 1305"/>
              <a:gd name="T51" fmla="*/ 0 h 1467"/>
              <a:gd name="T52" fmla="*/ 0 w 1305"/>
              <a:gd name="T53" fmla="*/ 0 h 1467"/>
              <a:gd name="T54" fmla="*/ 0 w 1305"/>
              <a:gd name="T55" fmla="*/ 0 h 1467"/>
              <a:gd name="T56" fmla="*/ 0 w 1305"/>
              <a:gd name="T57" fmla="*/ 0 h 1467"/>
              <a:gd name="T58" fmla="*/ 0 w 1305"/>
              <a:gd name="T59" fmla="*/ 0 h 1467"/>
              <a:gd name="T60" fmla="*/ 0 w 1305"/>
              <a:gd name="T61" fmla="*/ 0 h 1467"/>
              <a:gd name="T62" fmla="*/ 0 w 1305"/>
              <a:gd name="T63" fmla="*/ 0 h 1467"/>
              <a:gd name="T64" fmla="*/ 0 w 1305"/>
              <a:gd name="T65" fmla="*/ 0 h 1467"/>
              <a:gd name="T66" fmla="*/ 0 w 1305"/>
              <a:gd name="T67" fmla="*/ 0 h 1467"/>
              <a:gd name="T68" fmla="*/ 0 w 1305"/>
              <a:gd name="T69" fmla="*/ 0 h 1467"/>
              <a:gd name="T70" fmla="*/ 0 w 1305"/>
              <a:gd name="T71" fmla="*/ 0 h 1467"/>
              <a:gd name="T72" fmla="*/ 0 w 1305"/>
              <a:gd name="T73" fmla="*/ 0 h 1467"/>
              <a:gd name="T74" fmla="*/ 0 w 1305"/>
              <a:gd name="T75" fmla="*/ 0 h 1467"/>
              <a:gd name="T76" fmla="*/ 0 w 1305"/>
              <a:gd name="T77" fmla="*/ 0 h 1467"/>
              <a:gd name="T78" fmla="*/ 0 w 1305"/>
              <a:gd name="T79" fmla="*/ 0 h 1467"/>
              <a:gd name="T80" fmla="*/ 0 w 1305"/>
              <a:gd name="T81" fmla="*/ 0 h 1467"/>
              <a:gd name="T82" fmla="*/ 0 w 1305"/>
              <a:gd name="T83" fmla="*/ 0 h 1467"/>
              <a:gd name="T84" fmla="*/ 0 w 1305"/>
              <a:gd name="T85" fmla="*/ 0 h 1467"/>
              <a:gd name="T86" fmla="*/ 0 w 1305"/>
              <a:gd name="T87" fmla="*/ 0 h 1467"/>
              <a:gd name="T88" fmla="*/ 0 w 1305"/>
              <a:gd name="T89" fmla="*/ 0 h 1467"/>
              <a:gd name="T90" fmla="*/ 0 w 1305"/>
              <a:gd name="T91" fmla="*/ 0 h 1467"/>
              <a:gd name="T92" fmla="*/ 0 w 1305"/>
              <a:gd name="T93" fmla="*/ 0 h 1467"/>
              <a:gd name="T94" fmla="*/ 0 w 1305"/>
              <a:gd name="T95" fmla="*/ 0 h 146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305"/>
              <a:gd name="T145" fmla="*/ 0 h 1467"/>
              <a:gd name="T146" fmla="*/ 1305 w 1305"/>
              <a:gd name="T147" fmla="*/ 1467 h 146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305" h="1467">
                <a:moveTo>
                  <a:pt x="0" y="92"/>
                </a:moveTo>
                <a:lnTo>
                  <a:pt x="9" y="298"/>
                </a:lnTo>
                <a:lnTo>
                  <a:pt x="59" y="465"/>
                </a:lnTo>
                <a:lnTo>
                  <a:pt x="66" y="681"/>
                </a:lnTo>
                <a:lnTo>
                  <a:pt x="101" y="854"/>
                </a:lnTo>
                <a:lnTo>
                  <a:pt x="55" y="943"/>
                </a:lnTo>
                <a:lnTo>
                  <a:pt x="122" y="1008"/>
                </a:lnTo>
                <a:lnTo>
                  <a:pt x="118" y="1467"/>
                </a:lnTo>
                <a:lnTo>
                  <a:pt x="1061" y="1450"/>
                </a:lnTo>
                <a:lnTo>
                  <a:pt x="1046" y="1360"/>
                </a:lnTo>
                <a:lnTo>
                  <a:pt x="1017" y="1327"/>
                </a:lnTo>
                <a:lnTo>
                  <a:pt x="944" y="1280"/>
                </a:lnTo>
                <a:lnTo>
                  <a:pt x="893" y="1224"/>
                </a:lnTo>
                <a:lnTo>
                  <a:pt x="767" y="1145"/>
                </a:lnTo>
                <a:lnTo>
                  <a:pt x="770" y="1009"/>
                </a:lnTo>
                <a:lnTo>
                  <a:pt x="743" y="924"/>
                </a:lnTo>
                <a:lnTo>
                  <a:pt x="845" y="794"/>
                </a:lnTo>
                <a:lnTo>
                  <a:pt x="839" y="666"/>
                </a:lnTo>
                <a:lnTo>
                  <a:pt x="864" y="645"/>
                </a:lnTo>
                <a:lnTo>
                  <a:pt x="990" y="539"/>
                </a:lnTo>
                <a:lnTo>
                  <a:pt x="1055" y="461"/>
                </a:lnTo>
                <a:lnTo>
                  <a:pt x="1138" y="395"/>
                </a:lnTo>
                <a:lnTo>
                  <a:pt x="1305" y="308"/>
                </a:lnTo>
                <a:lnTo>
                  <a:pt x="1244" y="314"/>
                </a:lnTo>
                <a:lnTo>
                  <a:pt x="1186" y="287"/>
                </a:lnTo>
                <a:lnTo>
                  <a:pt x="1093" y="297"/>
                </a:lnTo>
                <a:lnTo>
                  <a:pt x="1073" y="260"/>
                </a:lnTo>
                <a:lnTo>
                  <a:pt x="1043" y="275"/>
                </a:lnTo>
                <a:lnTo>
                  <a:pt x="978" y="313"/>
                </a:lnTo>
                <a:lnTo>
                  <a:pt x="933" y="300"/>
                </a:lnTo>
                <a:lnTo>
                  <a:pt x="916" y="280"/>
                </a:lnTo>
                <a:lnTo>
                  <a:pt x="881" y="269"/>
                </a:lnTo>
                <a:lnTo>
                  <a:pt x="865" y="242"/>
                </a:lnTo>
                <a:lnTo>
                  <a:pt x="833" y="247"/>
                </a:lnTo>
                <a:lnTo>
                  <a:pt x="830" y="271"/>
                </a:lnTo>
                <a:lnTo>
                  <a:pt x="815" y="276"/>
                </a:lnTo>
                <a:lnTo>
                  <a:pt x="791" y="223"/>
                </a:lnTo>
                <a:lnTo>
                  <a:pt x="760" y="222"/>
                </a:lnTo>
                <a:lnTo>
                  <a:pt x="770" y="197"/>
                </a:lnTo>
                <a:lnTo>
                  <a:pt x="695" y="182"/>
                </a:lnTo>
                <a:lnTo>
                  <a:pt x="666" y="178"/>
                </a:lnTo>
                <a:lnTo>
                  <a:pt x="578" y="214"/>
                </a:lnTo>
                <a:lnTo>
                  <a:pt x="563" y="182"/>
                </a:lnTo>
                <a:lnTo>
                  <a:pt x="425" y="154"/>
                </a:lnTo>
                <a:lnTo>
                  <a:pt x="403" y="12"/>
                </a:lnTo>
                <a:lnTo>
                  <a:pt x="345" y="0"/>
                </a:lnTo>
                <a:lnTo>
                  <a:pt x="344" y="93"/>
                </a:lnTo>
                <a:lnTo>
                  <a:pt x="0" y="9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60" name="Freeform 45"/>
          <p:cNvSpPr>
            <a:spLocks/>
          </p:cNvSpPr>
          <p:nvPr/>
        </p:nvSpPr>
        <p:spPr bwMode="gray">
          <a:xfrm>
            <a:off x="5487988" y="4812393"/>
            <a:ext cx="560387" cy="968375"/>
          </a:xfrm>
          <a:custGeom>
            <a:avLst/>
            <a:gdLst>
              <a:gd name="T0" fmla="*/ 0 w 703"/>
              <a:gd name="T1" fmla="*/ 0 h 1223"/>
              <a:gd name="T2" fmla="*/ 2147483647 w 703"/>
              <a:gd name="T3" fmla="*/ 0 h 1223"/>
              <a:gd name="T4" fmla="*/ 2147483647 w 703"/>
              <a:gd name="T5" fmla="*/ 0 h 1223"/>
              <a:gd name="T6" fmla="*/ 2147483647 w 703"/>
              <a:gd name="T7" fmla="*/ 0 h 1223"/>
              <a:gd name="T8" fmla="*/ 2147483647 w 703"/>
              <a:gd name="T9" fmla="*/ 0 h 1223"/>
              <a:gd name="T10" fmla="*/ 2147483647 w 703"/>
              <a:gd name="T11" fmla="*/ 0 h 1223"/>
              <a:gd name="T12" fmla="*/ 2147483647 w 703"/>
              <a:gd name="T13" fmla="*/ 0 h 1223"/>
              <a:gd name="T14" fmla="*/ 2147483647 w 703"/>
              <a:gd name="T15" fmla="*/ 0 h 1223"/>
              <a:gd name="T16" fmla="*/ 2147483647 w 703"/>
              <a:gd name="T17" fmla="*/ 0 h 1223"/>
              <a:gd name="T18" fmla="*/ 2147483647 w 703"/>
              <a:gd name="T19" fmla="*/ 0 h 1223"/>
              <a:gd name="T20" fmla="*/ 2147483647 w 703"/>
              <a:gd name="T21" fmla="*/ 0 h 1223"/>
              <a:gd name="T22" fmla="*/ 2147483647 w 703"/>
              <a:gd name="T23" fmla="*/ 0 h 1223"/>
              <a:gd name="T24" fmla="*/ 2147483647 w 703"/>
              <a:gd name="T25" fmla="*/ 0 h 1223"/>
              <a:gd name="T26" fmla="*/ 2147483647 w 703"/>
              <a:gd name="T27" fmla="*/ 0 h 1223"/>
              <a:gd name="T28" fmla="*/ 2147483647 w 703"/>
              <a:gd name="T29" fmla="*/ 0 h 1223"/>
              <a:gd name="T30" fmla="*/ 2147483647 w 703"/>
              <a:gd name="T31" fmla="*/ 0 h 1223"/>
              <a:gd name="T32" fmla="*/ 2147483647 w 703"/>
              <a:gd name="T33" fmla="*/ 0 h 1223"/>
              <a:gd name="T34" fmla="*/ 2147483647 w 703"/>
              <a:gd name="T35" fmla="*/ 0 h 1223"/>
              <a:gd name="T36" fmla="*/ 2147483647 w 703"/>
              <a:gd name="T37" fmla="*/ 0 h 1223"/>
              <a:gd name="T38" fmla="*/ 2147483647 w 703"/>
              <a:gd name="T39" fmla="*/ 0 h 1223"/>
              <a:gd name="T40" fmla="*/ 2147483647 w 703"/>
              <a:gd name="T41" fmla="*/ 0 h 1223"/>
              <a:gd name="T42" fmla="*/ 2147483647 w 703"/>
              <a:gd name="T43" fmla="*/ 0 h 1223"/>
              <a:gd name="T44" fmla="*/ 2147483647 w 703"/>
              <a:gd name="T45" fmla="*/ 0 h 1223"/>
              <a:gd name="T46" fmla="*/ 2147483647 w 703"/>
              <a:gd name="T47" fmla="*/ 0 h 1223"/>
              <a:gd name="T48" fmla="*/ 2147483647 w 703"/>
              <a:gd name="T49" fmla="*/ 0 h 1223"/>
              <a:gd name="T50" fmla="*/ 2147483647 w 703"/>
              <a:gd name="T51" fmla="*/ 0 h 1223"/>
              <a:gd name="T52" fmla="*/ 2147483647 w 703"/>
              <a:gd name="T53" fmla="*/ 0 h 1223"/>
              <a:gd name="T54" fmla="*/ 2147483647 w 703"/>
              <a:gd name="T55" fmla="*/ 0 h 1223"/>
              <a:gd name="T56" fmla="*/ 0 w 703"/>
              <a:gd name="T57" fmla="*/ 0 h 122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03"/>
              <a:gd name="T88" fmla="*/ 0 h 1223"/>
              <a:gd name="T89" fmla="*/ 703 w 703"/>
              <a:gd name="T90" fmla="*/ 1223 h 122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03" h="1223">
                <a:moveTo>
                  <a:pt x="0" y="1038"/>
                </a:moveTo>
                <a:lnTo>
                  <a:pt x="3" y="992"/>
                </a:lnTo>
                <a:lnTo>
                  <a:pt x="48" y="853"/>
                </a:lnTo>
                <a:lnTo>
                  <a:pt x="117" y="760"/>
                </a:lnTo>
                <a:lnTo>
                  <a:pt x="95" y="734"/>
                </a:lnTo>
                <a:lnTo>
                  <a:pt x="103" y="644"/>
                </a:lnTo>
                <a:lnTo>
                  <a:pt x="69" y="539"/>
                </a:lnTo>
                <a:lnTo>
                  <a:pt x="56" y="402"/>
                </a:lnTo>
                <a:lnTo>
                  <a:pt x="108" y="253"/>
                </a:lnTo>
                <a:lnTo>
                  <a:pt x="182" y="149"/>
                </a:lnTo>
                <a:lnTo>
                  <a:pt x="179" y="120"/>
                </a:lnTo>
                <a:lnTo>
                  <a:pt x="233" y="28"/>
                </a:lnTo>
                <a:lnTo>
                  <a:pt x="657" y="0"/>
                </a:lnTo>
                <a:lnTo>
                  <a:pt x="676" y="23"/>
                </a:lnTo>
                <a:lnTo>
                  <a:pt x="657" y="783"/>
                </a:lnTo>
                <a:lnTo>
                  <a:pt x="703" y="1150"/>
                </a:lnTo>
                <a:lnTo>
                  <a:pt x="686" y="1167"/>
                </a:lnTo>
                <a:lnTo>
                  <a:pt x="659" y="1150"/>
                </a:lnTo>
                <a:lnTo>
                  <a:pt x="625" y="1167"/>
                </a:lnTo>
                <a:lnTo>
                  <a:pt x="597" y="1147"/>
                </a:lnTo>
                <a:lnTo>
                  <a:pt x="595" y="1159"/>
                </a:lnTo>
                <a:lnTo>
                  <a:pt x="560" y="1163"/>
                </a:lnTo>
                <a:lnTo>
                  <a:pt x="516" y="1184"/>
                </a:lnTo>
                <a:lnTo>
                  <a:pt x="501" y="1172"/>
                </a:lnTo>
                <a:lnTo>
                  <a:pt x="479" y="1214"/>
                </a:lnTo>
                <a:lnTo>
                  <a:pt x="459" y="1223"/>
                </a:lnTo>
                <a:lnTo>
                  <a:pt x="389" y="1106"/>
                </a:lnTo>
                <a:lnTo>
                  <a:pt x="401" y="1022"/>
                </a:lnTo>
                <a:lnTo>
                  <a:pt x="0" y="103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61" name="Freeform 46"/>
          <p:cNvSpPr>
            <a:spLocks/>
          </p:cNvSpPr>
          <p:nvPr/>
        </p:nvSpPr>
        <p:spPr bwMode="gray">
          <a:xfrm>
            <a:off x="4794250" y="3737655"/>
            <a:ext cx="1046163" cy="909638"/>
          </a:xfrm>
          <a:custGeom>
            <a:avLst/>
            <a:gdLst>
              <a:gd name="T0" fmla="*/ 0 w 1318"/>
              <a:gd name="T1" fmla="*/ 0 h 1149"/>
              <a:gd name="T2" fmla="*/ 0 w 1318"/>
              <a:gd name="T3" fmla="*/ 0 h 1149"/>
              <a:gd name="T4" fmla="*/ 0 w 1318"/>
              <a:gd name="T5" fmla="*/ 0 h 1149"/>
              <a:gd name="T6" fmla="*/ 0 w 1318"/>
              <a:gd name="T7" fmla="*/ 0 h 1149"/>
              <a:gd name="T8" fmla="*/ 0 w 1318"/>
              <a:gd name="T9" fmla="*/ 0 h 1149"/>
              <a:gd name="T10" fmla="*/ 0 w 1318"/>
              <a:gd name="T11" fmla="*/ 0 h 1149"/>
              <a:gd name="T12" fmla="*/ 0 w 1318"/>
              <a:gd name="T13" fmla="*/ 0 h 1149"/>
              <a:gd name="T14" fmla="*/ 0 w 1318"/>
              <a:gd name="T15" fmla="*/ 0 h 1149"/>
              <a:gd name="T16" fmla="*/ 0 w 1318"/>
              <a:gd name="T17" fmla="*/ 0 h 1149"/>
              <a:gd name="T18" fmla="*/ 0 w 1318"/>
              <a:gd name="T19" fmla="*/ 0 h 1149"/>
              <a:gd name="T20" fmla="*/ 0 w 1318"/>
              <a:gd name="T21" fmla="*/ 0 h 1149"/>
              <a:gd name="T22" fmla="*/ 0 w 1318"/>
              <a:gd name="T23" fmla="*/ 0 h 1149"/>
              <a:gd name="T24" fmla="*/ 0 w 1318"/>
              <a:gd name="T25" fmla="*/ 0 h 1149"/>
              <a:gd name="T26" fmla="*/ 0 w 1318"/>
              <a:gd name="T27" fmla="*/ 0 h 1149"/>
              <a:gd name="T28" fmla="*/ 0 w 1318"/>
              <a:gd name="T29" fmla="*/ 0 h 1149"/>
              <a:gd name="T30" fmla="*/ 0 w 1318"/>
              <a:gd name="T31" fmla="*/ 0 h 1149"/>
              <a:gd name="T32" fmla="*/ 0 w 1318"/>
              <a:gd name="T33" fmla="*/ 0 h 1149"/>
              <a:gd name="T34" fmla="*/ 0 w 1318"/>
              <a:gd name="T35" fmla="*/ 0 h 1149"/>
              <a:gd name="T36" fmla="*/ 0 w 1318"/>
              <a:gd name="T37" fmla="*/ 0 h 1149"/>
              <a:gd name="T38" fmla="*/ 0 w 1318"/>
              <a:gd name="T39" fmla="*/ 0 h 1149"/>
              <a:gd name="T40" fmla="*/ 0 w 1318"/>
              <a:gd name="T41" fmla="*/ 0 h 1149"/>
              <a:gd name="T42" fmla="*/ 0 w 1318"/>
              <a:gd name="T43" fmla="*/ 0 h 1149"/>
              <a:gd name="T44" fmla="*/ 0 w 1318"/>
              <a:gd name="T45" fmla="*/ 0 h 1149"/>
              <a:gd name="T46" fmla="*/ 0 w 1318"/>
              <a:gd name="T47" fmla="*/ 0 h 1149"/>
              <a:gd name="T48" fmla="*/ 0 w 1318"/>
              <a:gd name="T49" fmla="*/ 0 h 1149"/>
              <a:gd name="T50" fmla="*/ 0 w 1318"/>
              <a:gd name="T51" fmla="*/ 0 h 1149"/>
              <a:gd name="T52" fmla="*/ 0 w 1318"/>
              <a:gd name="T53" fmla="*/ 0 h 1149"/>
              <a:gd name="T54" fmla="*/ 0 w 1318"/>
              <a:gd name="T55" fmla="*/ 0 h 1149"/>
              <a:gd name="T56" fmla="*/ 0 w 1318"/>
              <a:gd name="T57" fmla="*/ 0 h 1149"/>
              <a:gd name="T58" fmla="*/ 0 w 1318"/>
              <a:gd name="T59" fmla="*/ 0 h 1149"/>
              <a:gd name="T60" fmla="*/ 0 w 1318"/>
              <a:gd name="T61" fmla="*/ 0 h 1149"/>
              <a:gd name="T62" fmla="*/ 0 w 1318"/>
              <a:gd name="T63" fmla="*/ 0 h 1149"/>
              <a:gd name="T64" fmla="*/ 0 w 1318"/>
              <a:gd name="T65" fmla="*/ 0 h 1149"/>
              <a:gd name="T66" fmla="*/ 0 w 1318"/>
              <a:gd name="T67" fmla="*/ 0 h 1149"/>
              <a:gd name="T68" fmla="*/ 0 w 1318"/>
              <a:gd name="T69" fmla="*/ 0 h 1149"/>
              <a:gd name="T70" fmla="*/ 0 w 1318"/>
              <a:gd name="T71" fmla="*/ 0 h 1149"/>
              <a:gd name="T72" fmla="*/ 0 w 1318"/>
              <a:gd name="T73" fmla="*/ 0 h 1149"/>
              <a:gd name="T74" fmla="*/ 0 w 1318"/>
              <a:gd name="T75" fmla="*/ 0 h 1149"/>
              <a:gd name="T76" fmla="*/ 0 w 1318"/>
              <a:gd name="T77" fmla="*/ 0 h 114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318"/>
              <a:gd name="T118" fmla="*/ 0 h 1149"/>
              <a:gd name="T119" fmla="*/ 1318 w 1318"/>
              <a:gd name="T120" fmla="*/ 1149 h 114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318" h="1149">
                <a:moveTo>
                  <a:pt x="0" y="16"/>
                </a:moveTo>
                <a:lnTo>
                  <a:pt x="79" y="165"/>
                </a:lnTo>
                <a:lnTo>
                  <a:pt x="118" y="200"/>
                </a:lnTo>
                <a:lnTo>
                  <a:pt x="141" y="193"/>
                </a:lnTo>
                <a:lnTo>
                  <a:pt x="164" y="212"/>
                </a:lnTo>
                <a:lnTo>
                  <a:pt x="167" y="232"/>
                </a:lnTo>
                <a:lnTo>
                  <a:pt x="146" y="233"/>
                </a:lnTo>
                <a:lnTo>
                  <a:pt x="121" y="286"/>
                </a:lnTo>
                <a:lnTo>
                  <a:pt x="179" y="369"/>
                </a:lnTo>
                <a:lnTo>
                  <a:pt x="224" y="382"/>
                </a:lnTo>
                <a:lnTo>
                  <a:pt x="218" y="920"/>
                </a:lnTo>
                <a:lnTo>
                  <a:pt x="222" y="1050"/>
                </a:lnTo>
                <a:lnTo>
                  <a:pt x="1100" y="1021"/>
                </a:lnTo>
                <a:lnTo>
                  <a:pt x="1110" y="1099"/>
                </a:lnTo>
                <a:lnTo>
                  <a:pt x="1074" y="1149"/>
                </a:lnTo>
                <a:lnTo>
                  <a:pt x="1207" y="1142"/>
                </a:lnTo>
                <a:lnTo>
                  <a:pt x="1230" y="1099"/>
                </a:lnTo>
                <a:lnTo>
                  <a:pt x="1233" y="1050"/>
                </a:lnTo>
                <a:lnTo>
                  <a:pt x="1263" y="1013"/>
                </a:lnTo>
                <a:lnTo>
                  <a:pt x="1276" y="978"/>
                </a:lnTo>
                <a:lnTo>
                  <a:pt x="1309" y="973"/>
                </a:lnTo>
                <a:lnTo>
                  <a:pt x="1318" y="891"/>
                </a:lnTo>
                <a:lnTo>
                  <a:pt x="1299" y="885"/>
                </a:lnTo>
                <a:lnTo>
                  <a:pt x="1270" y="883"/>
                </a:lnTo>
                <a:lnTo>
                  <a:pt x="1239" y="824"/>
                </a:lnTo>
                <a:lnTo>
                  <a:pt x="1223" y="744"/>
                </a:lnTo>
                <a:lnTo>
                  <a:pt x="1190" y="689"/>
                </a:lnTo>
                <a:lnTo>
                  <a:pt x="1138" y="668"/>
                </a:lnTo>
                <a:lnTo>
                  <a:pt x="1071" y="616"/>
                </a:lnTo>
                <a:lnTo>
                  <a:pt x="1050" y="545"/>
                </a:lnTo>
                <a:lnTo>
                  <a:pt x="1087" y="435"/>
                </a:lnTo>
                <a:lnTo>
                  <a:pt x="1056" y="414"/>
                </a:lnTo>
                <a:lnTo>
                  <a:pt x="978" y="415"/>
                </a:lnTo>
                <a:lnTo>
                  <a:pt x="965" y="344"/>
                </a:lnTo>
                <a:lnTo>
                  <a:pt x="836" y="213"/>
                </a:lnTo>
                <a:lnTo>
                  <a:pt x="807" y="102"/>
                </a:lnTo>
                <a:lnTo>
                  <a:pt x="821" y="58"/>
                </a:lnTo>
                <a:lnTo>
                  <a:pt x="763" y="0"/>
                </a:lnTo>
                <a:lnTo>
                  <a:pt x="0" y="1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62" name="Freeform 47"/>
          <p:cNvSpPr>
            <a:spLocks/>
          </p:cNvSpPr>
          <p:nvPr/>
        </p:nvSpPr>
        <p:spPr bwMode="gray">
          <a:xfrm>
            <a:off x="2095500" y="1796143"/>
            <a:ext cx="1608138" cy="1023937"/>
          </a:xfrm>
          <a:custGeom>
            <a:avLst/>
            <a:gdLst>
              <a:gd name="T0" fmla="*/ 0 w 2027"/>
              <a:gd name="T1" fmla="*/ 0 h 1293"/>
              <a:gd name="T2" fmla="*/ 0 w 2027"/>
              <a:gd name="T3" fmla="*/ 0 h 1293"/>
              <a:gd name="T4" fmla="*/ 0 w 2027"/>
              <a:gd name="T5" fmla="*/ 0 h 1293"/>
              <a:gd name="T6" fmla="*/ 0 w 2027"/>
              <a:gd name="T7" fmla="*/ 0 h 1293"/>
              <a:gd name="T8" fmla="*/ 0 w 2027"/>
              <a:gd name="T9" fmla="*/ 0 h 1293"/>
              <a:gd name="T10" fmla="*/ 0 w 2027"/>
              <a:gd name="T11" fmla="*/ 0 h 1293"/>
              <a:gd name="T12" fmla="*/ 0 w 2027"/>
              <a:gd name="T13" fmla="*/ 0 h 1293"/>
              <a:gd name="T14" fmla="*/ 0 w 2027"/>
              <a:gd name="T15" fmla="*/ 0 h 1293"/>
              <a:gd name="T16" fmla="*/ 0 w 2027"/>
              <a:gd name="T17" fmla="*/ 0 h 1293"/>
              <a:gd name="T18" fmla="*/ 0 w 2027"/>
              <a:gd name="T19" fmla="*/ 0 h 1293"/>
              <a:gd name="T20" fmla="*/ 0 w 2027"/>
              <a:gd name="T21" fmla="*/ 0 h 1293"/>
              <a:gd name="T22" fmla="*/ 0 w 2027"/>
              <a:gd name="T23" fmla="*/ 0 h 1293"/>
              <a:gd name="T24" fmla="*/ 0 w 2027"/>
              <a:gd name="T25" fmla="*/ 0 h 1293"/>
              <a:gd name="T26" fmla="*/ 0 w 2027"/>
              <a:gd name="T27" fmla="*/ 0 h 1293"/>
              <a:gd name="T28" fmla="*/ 0 w 2027"/>
              <a:gd name="T29" fmla="*/ 0 h 1293"/>
              <a:gd name="T30" fmla="*/ 0 w 2027"/>
              <a:gd name="T31" fmla="*/ 0 h 1293"/>
              <a:gd name="T32" fmla="*/ 0 w 2027"/>
              <a:gd name="T33" fmla="*/ 0 h 1293"/>
              <a:gd name="T34" fmla="*/ 0 w 2027"/>
              <a:gd name="T35" fmla="*/ 0 h 1293"/>
              <a:gd name="T36" fmla="*/ 0 w 2027"/>
              <a:gd name="T37" fmla="*/ 0 h 1293"/>
              <a:gd name="T38" fmla="*/ 0 w 2027"/>
              <a:gd name="T39" fmla="*/ 0 h 1293"/>
              <a:gd name="T40" fmla="*/ 0 w 2027"/>
              <a:gd name="T41" fmla="*/ 0 h 1293"/>
              <a:gd name="T42" fmla="*/ 0 w 2027"/>
              <a:gd name="T43" fmla="*/ 0 h 1293"/>
              <a:gd name="T44" fmla="*/ 0 w 2027"/>
              <a:gd name="T45" fmla="*/ 0 h 1293"/>
              <a:gd name="T46" fmla="*/ 0 w 2027"/>
              <a:gd name="T47" fmla="*/ 0 h 1293"/>
              <a:gd name="T48" fmla="*/ 0 w 2027"/>
              <a:gd name="T49" fmla="*/ 0 h 1293"/>
              <a:gd name="T50" fmla="*/ 0 w 2027"/>
              <a:gd name="T51" fmla="*/ 0 h 1293"/>
              <a:gd name="T52" fmla="*/ 0 w 2027"/>
              <a:gd name="T53" fmla="*/ 0 h 1293"/>
              <a:gd name="T54" fmla="*/ 0 w 2027"/>
              <a:gd name="T55" fmla="*/ 0 h 1293"/>
              <a:gd name="T56" fmla="*/ 0 w 2027"/>
              <a:gd name="T57" fmla="*/ 0 h 1293"/>
              <a:gd name="T58" fmla="*/ 0 w 2027"/>
              <a:gd name="T59" fmla="*/ 0 h 1293"/>
              <a:gd name="T60" fmla="*/ 0 w 2027"/>
              <a:gd name="T61" fmla="*/ 0 h 1293"/>
              <a:gd name="T62" fmla="*/ 0 w 2027"/>
              <a:gd name="T63" fmla="*/ 0 h 1293"/>
              <a:gd name="T64" fmla="*/ 0 w 2027"/>
              <a:gd name="T65" fmla="*/ 0 h 1293"/>
              <a:gd name="T66" fmla="*/ 0 w 2027"/>
              <a:gd name="T67" fmla="*/ 0 h 1293"/>
              <a:gd name="T68" fmla="*/ 0 w 2027"/>
              <a:gd name="T69" fmla="*/ 0 h 1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027"/>
              <a:gd name="T106" fmla="*/ 0 h 1293"/>
              <a:gd name="T107" fmla="*/ 2027 w 2027"/>
              <a:gd name="T108" fmla="*/ 1293 h 1293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027" h="1293">
                <a:moveTo>
                  <a:pt x="0" y="241"/>
                </a:moveTo>
                <a:lnTo>
                  <a:pt x="35" y="328"/>
                </a:lnTo>
                <a:lnTo>
                  <a:pt x="39" y="382"/>
                </a:lnTo>
                <a:lnTo>
                  <a:pt x="20" y="390"/>
                </a:lnTo>
                <a:lnTo>
                  <a:pt x="81" y="449"/>
                </a:lnTo>
                <a:lnTo>
                  <a:pt x="143" y="603"/>
                </a:lnTo>
                <a:lnTo>
                  <a:pt x="165" y="597"/>
                </a:lnTo>
                <a:lnTo>
                  <a:pt x="167" y="619"/>
                </a:lnTo>
                <a:lnTo>
                  <a:pt x="197" y="628"/>
                </a:lnTo>
                <a:lnTo>
                  <a:pt x="219" y="631"/>
                </a:lnTo>
                <a:lnTo>
                  <a:pt x="164" y="743"/>
                </a:lnTo>
                <a:lnTo>
                  <a:pt x="173" y="817"/>
                </a:lnTo>
                <a:lnTo>
                  <a:pt x="128" y="889"/>
                </a:lnTo>
                <a:lnTo>
                  <a:pt x="159" y="921"/>
                </a:lnTo>
                <a:lnTo>
                  <a:pt x="239" y="876"/>
                </a:lnTo>
                <a:lnTo>
                  <a:pt x="297" y="1119"/>
                </a:lnTo>
                <a:lnTo>
                  <a:pt x="334" y="1131"/>
                </a:lnTo>
                <a:lnTo>
                  <a:pt x="341" y="1205"/>
                </a:lnTo>
                <a:lnTo>
                  <a:pt x="372" y="1236"/>
                </a:lnTo>
                <a:lnTo>
                  <a:pt x="395" y="1209"/>
                </a:lnTo>
                <a:lnTo>
                  <a:pt x="449" y="1233"/>
                </a:lnTo>
                <a:lnTo>
                  <a:pt x="482" y="1207"/>
                </a:lnTo>
                <a:lnTo>
                  <a:pt x="590" y="1228"/>
                </a:lnTo>
                <a:lnTo>
                  <a:pt x="616" y="1234"/>
                </a:lnTo>
                <a:lnTo>
                  <a:pt x="640" y="1185"/>
                </a:lnTo>
                <a:lnTo>
                  <a:pt x="686" y="1263"/>
                </a:lnTo>
                <a:lnTo>
                  <a:pt x="708" y="1139"/>
                </a:lnTo>
                <a:lnTo>
                  <a:pt x="1259" y="1221"/>
                </a:lnTo>
                <a:lnTo>
                  <a:pt x="1937" y="1293"/>
                </a:lnTo>
                <a:lnTo>
                  <a:pt x="1960" y="1060"/>
                </a:lnTo>
                <a:lnTo>
                  <a:pt x="2027" y="303"/>
                </a:lnTo>
                <a:lnTo>
                  <a:pt x="1130" y="198"/>
                </a:lnTo>
                <a:lnTo>
                  <a:pt x="682" y="124"/>
                </a:lnTo>
                <a:lnTo>
                  <a:pt x="53" y="0"/>
                </a:lnTo>
                <a:lnTo>
                  <a:pt x="0" y="241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63" name="Freeform 48"/>
          <p:cNvSpPr>
            <a:spLocks/>
          </p:cNvSpPr>
          <p:nvPr/>
        </p:nvSpPr>
        <p:spPr bwMode="gray">
          <a:xfrm>
            <a:off x="3559175" y="3215368"/>
            <a:ext cx="1296988" cy="652462"/>
          </a:xfrm>
          <a:custGeom>
            <a:avLst/>
            <a:gdLst>
              <a:gd name="T0" fmla="*/ 0 w 1638"/>
              <a:gd name="T1" fmla="*/ 2147483647 h 821"/>
              <a:gd name="T2" fmla="*/ 0 w 1638"/>
              <a:gd name="T3" fmla="*/ 0 h 821"/>
              <a:gd name="T4" fmla="*/ 0 w 1638"/>
              <a:gd name="T5" fmla="*/ 2147483647 h 821"/>
              <a:gd name="T6" fmla="*/ 0 w 1638"/>
              <a:gd name="T7" fmla="*/ 2147483647 h 821"/>
              <a:gd name="T8" fmla="*/ 0 w 1638"/>
              <a:gd name="T9" fmla="*/ 2147483647 h 821"/>
              <a:gd name="T10" fmla="*/ 0 w 1638"/>
              <a:gd name="T11" fmla="*/ 2147483647 h 821"/>
              <a:gd name="T12" fmla="*/ 0 w 1638"/>
              <a:gd name="T13" fmla="*/ 2147483647 h 821"/>
              <a:gd name="T14" fmla="*/ 0 w 1638"/>
              <a:gd name="T15" fmla="*/ 2147483647 h 821"/>
              <a:gd name="T16" fmla="*/ 0 w 1638"/>
              <a:gd name="T17" fmla="*/ 2147483647 h 821"/>
              <a:gd name="T18" fmla="*/ 0 w 1638"/>
              <a:gd name="T19" fmla="*/ 2147483647 h 821"/>
              <a:gd name="T20" fmla="*/ 0 w 1638"/>
              <a:gd name="T21" fmla="*/ 2147483647 h 821"/>
              <a:gd name="T22" fmla="*/ 0 w 1638"/>
              <a:gd name="T23" fmla="*/ 2147483647 h 821"/>
              <a:gd name="T24" fmla="*/ 0 w 1638"/>
              <a:gd name="T25" fmla="*/ 2147483647 h 821"/>
              <a:gd name="T26" fmla="*/ 0 w 1638"/>
              <a:gd name="T27" fmla="*/ 2147483647 h 821"/>
              <a:gd name="T28" fmla="*/ 0 w 1638"/>
              <a:gd name="T29" fmla="*/ 2147483647 h 821"/>
              <a:gd name="T30" fmla="*/ 0 w 1638"/>
              <a:gd name="T31" fmla="*/ 2147483647 h 821"/>
              <a:gd name="T32" fmla="*/ 0 w 1638"/>
              <a:gd name="T33" fmla="*/ 2147483647 h 821"/>
              <a:gd name="T34" fmla="*/ 0 w 1638"/>
              <a:gd name="T35" fmla="*/ 2147483647 h 821"/>
              <a:gd name="T36" fmla="*/ 0 w 1638"/>
              <a:gd name="T37" fmla="*/ 2147483647 h 821"/>
              <a:gd name="T38" fmla="*/ 0 w 1638"/>
              <a:gd name="T39" fmla="*/ 2147483647 h 82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638"/>
              <a:gd name="T61" fmla="*/ 0 h 821"/>
              <a:gd name="T62" fmla="*/ 1638 w 1638"/>
              <a:gd name="T63" fmla="*/ 821 h 82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638" h="821">
                <a:moveTo>
                  <a:pt x="0" y="500"/>
                </a:moveTo>
                <a:lnTo>
                  <a:pt x="46" y="0"/>
                </a:lnTo>
                <a:lnTo>
                  <a:pt x="1055" y="62"/>
                </a:lnTo>
                <a:lnTo>
                  <a:pt x="1124" y="113"/>
                </a:lnTo>
                <a:lnTo>
                  <a:pt x="1244" y="108"/>
                </a:lnTo>
                <a:lnTo>
                  <a:pt x="1301" y="121"/>
                </a:lnTo>
                <a:lnTo>
                  <a:pt x="1368" y="151"/>
                </a:lnTo>
                <a:lnTo>
                  <a:pt x="1403" y="193"/>
                </a:lnTo>
                <a:lnTo>
                  <a:pt x="1433" y="203"/>
                </a:lnTo>
                <a:lnTo>
                  <a:pt x="1489" y="358"/>
                </a:lnTo>
                <a:lnTo>
                  <a:pt x="1490" y="406"/>
                </a:lnTo>
                <a:lnTo>
                  <a:pt x="1527" y="478"/>
                </a:lnTo>
                <a:lnTo>
                  <a:pt x="1545" y="597"/>
                </a:lnTo>
                <a:lnTo>
                  <a:pt x="1536" y="633"/>
                </a:lnTo>
                <a:lnTo>
                  <a:pt x="1559" y="672"/>
                </a:lnTo>
                <a:lnTo>
                  <a:pt x="1638" y="821"/>
                </a:lnTo>
                <a:lnTo>
                  <a:pt x="909" y="812"/>
                </a:lnTo>
                <a:lnTo>
                  <a:pt x="359" y="780"/>
                </a:lnTo>
                <a:lnTo>
                  <a:pt x="375" y="531"/>
                </a:lnTo>
                <a:lnTo>
                  <a:pt x="0" y="5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64" name="Freeform 49"/>
          <p:cNvSpPr>
            <a:spLocks/>
          </p:cNvSpPr>
          <p:nvPr/>
        </p:nvSpPr>
        <p:spPr bwMode="gray">
          <a:xfrm>
            <a:off x="1123950" y="3008993"/>
            <a:ext cx="1001713" cy="1547812"/>
          </a:xfrm>
          <a:custGeom>
            <a:avLst/>
            <a:gdLst>
              <a:gd name="T0" fmla="*/ 0 w 1262"/>
              <a:gd name="T1" fmla="*/ 0 h 1953"/>
              <a:gd name="T2" fmla="*/ 0 w 1262"/>
              <a:gd name="T3" fmla="*/ 0 h 1953"/>
              <a:gd name="T4" fmla="*/ 0 w 1262"/>
              <a:gd name="T5" fmla="*/ 0 h 1953"/>
              <a:gd name="T6" fmla="*/ 0 w 1262"/>
              <a:gd name="T7" fmla="*/ 0 h 1953"/>
              <a:gd name="T8" fmla="*/ 0 w 1262"/>
              <a:gd name="T9" fmla="*/ 0 h 1953"/>
              <a:gd name="T10" fmla="*/ 0 w 1262"/>
              <a:gd name="T11" fmla="*/ 0 h 1953"/>
              <a:gd name="T12" fmla="*/ 0 w 1262"/>
              <a:gd name="T13" fmla="*/ 0 h 1953"/>
              <a:gd name="T14" fmla="*/ 0 w 1262"/>
              <a:gd name="T15" fmla="*/ 0 h 1953"/>
              <a:gd name="T16" fmla="*/ 0 w 1262"/>
              <a:gd name="T17" fmla="*/ 0 h 1953"/>
              <a:gd name="T18" fmla="*/ 0 w 1262"/>
              <a:gd name="T19" fmla="*/ 0 h 1953"/>
              <a:gd name="T20" fmla="*/ 0 w 1262"/>
              <a:gd name="T21" fmla="*/ 0 h 195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62"/>
              <a:gd name="T34" fmla="*/ 0 h 1953"/>
              <a:gd name="T35" fmla="*/ 1262 w 1262"/>
              <a:gd name="T36" fmla="*/ 1953 h 195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62" h="1953">
                <a:moveTo>
                  <a:pt x="0" y="717"/>
                </a:moveTo>
                <a:lnTo>
                  <a:pt x="58" y="831"/>
                </a:lnTo>
                <a:lnTo>
                  <a:pt x="802" y="1953"/>
                </a:lnTo>
                <a:lnTo>
                  <a:pt x="832" y="1692"/>
                </a:lnTo>
                <a:lnTo>
                  <a:pt x="877" y="1677"/>
                </a:lnTo>
                <a:lnTo>
                  <a:pt x="952" y="1722"/>
                </a:lnTo>
                <a:lnTo>
                  <a:pt x="1018" y="1489"/>
                </a:lnTo>
                <a:lnTo>
                  <a:pt x="1262" y="251"/>
                </a:lnTo>
                <a:lnTo>
                  <a:pt x="723" y="134"/>
                </a:lnTo>
                <a:lnTo>
                  <a:pt x="188" y="0"/>
                </a:lnTo>
                <a:lnTo>
                  <a:pt x="0" y="71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65" name="Freeform 50"/>
          <p:cNvSpPr>
            <a:spLocks/>
          </p:cNvSpPr>
          <p:nvPr/>
        </p:nvSpPr>
        <p:spPr bwMode="gray">
          <a:xfrm>
            <a:off x="8121650" y="2375580"/>
            <a:ext cx="252413" cy="549275"/>
          </a:xfrm>
          <a:custGeom>
            <a:avLst/>
            <a:gdLst>
              <a:gd name="T0" fmla="*/ 0 w 322"/>
              <a:gd name="T1" fmla="*/ 2147483647 h 691"/>
              <a:gd name="T2" fmla="*/ 0 w 322"/>
              <a:gd name="T3" fmla="*/ 2147483647 h 691"/>
              <a:gd name="T4" fmla="*/ 0 w 322"/>
              <a:gd name="T5" fmla="*/ 2147483647 h 691"/>
              <a:gd name="T6" fmla="*/ 0 w 322"/>
              <a:gd name="T7" fmla="*/ 2147483647 h 691"/>
              <a:gd name="T8" fmla="*/ 0 w 322"/>
              <a:gd name="T9" fmla="*/ 2147483647 h 691"/>
              <a:gd name="T10" fmla="*/ 0 w 322"/>
              <a:gd name="T11" fmla="*/ 0 h 691"/>
              <a:gd name="T12" fmla="*/ 0 w 322"/>
              <a:gd name="T13" fmla="*/ 2147483647 h 691"/>
              <a:gd name="T14" fmla="*/ 0 w 322"/>
              <a:gd name="T15" fmla="*/ 2147483647 h 691"/>
              <a:gd name="T16" fmla="*/ 0 w 322"/>
              <a:gd name="T17" fmla="*/ 2147483647 h 691"/>
              <a:gd name="T18" fmla="*/ 0 w 322"/>
              <a:gd name="T19" fmla="*/ 2147483647 h 691"/>
              <a:gd name="T20" fmla="*/ 0 w 322"/>
              <a:gd name="T21" fmla="*/ 2147483647 h 691"/>
              <a:gd name="T22" fmla="*/ 0 w 322"/>
              <a:gd name="T23" fmla="*/ 2147483647 h 691"/>
              <a:gd name="T24" fmla="*/ 0 w 322"/>
              <a:gd name="T25" fmla="*/ 2147483647 h 69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22"/>
              <a:gd name="T40" fmla="*/ 0 h 691"/>
              <a:gd name="T41" fmla="*/ 322 w 322"/>
              <a:gd name="T42" fmla="*/ 691 h 69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22" h="691">
                <a:moveTo>
                  <a:pt x="0" y="475"/>
                </a:moveTo>
                <a:lnTo>
                  <a:pt x="18" y="322"/>
                </a:lnTo>
                <a:lnTo>
                  <a:pt x="54" y="251"/>
                </a:lnTo>
                <a:lnTo>
                  <a:pt x="58" y="92"/>
                </a:lnTo>
                <a:lnTo>
                  <a:pt x="57" y="32"/>
                </a:lnTo>
                <a:lnTo>
                  <a:pt x="114" y="0"/>
                </a:lnTo>
                <a:lnTo>
                  <a:pt x="248" y="431"/>
                </a:lnTo>
                <a:lnTo>
                  <a:pt x="316" y="526"/>
                </a:lnTo>
                <a:lnTo>
                  <a:pt x="322" y="544"/>
                </a:lnTo>
                <a:lnTo>
                  <a:pt x="312" y="585"/>
                </a:lnTo>
                <a:lnTo>
                  <a:pt x="249" y="634"/>
                </a:lnTo>
                <a:lnTo>
                  <a:pt x="30" y="691"/>
                </a:lnTo>
                <a:lnTo>
                  <a:pt x="0" y="475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66" name="Freeform 51"/>
          <p:cNvSpPr>
            <a:spLocks/>
          </p:cNvSpPr>
          <p:nvPr/>
        </p:nvSpPr>
        <p:spPr bwMode="gray">
          <a:xfrm>
            <a:off x="7839075" y="3262993"/>
            <a:ext cx="207963" cy="481012"/>
          </a:xfrm>
          <a:custGeom>
            <a:avLst/>
            <a:gdLst>
              <a:gd name="T0" fmla="*/ 0 w 262"/>
              <a:gd name="T1" fmla="*/ 2147483647 h 606"/>
              <a:gd name="T2" fmla="*/ 2147483647 w 262"/>
              <a:gd name="T3" fmla="*/ 2147483647 h 606"/>
              <a:gd name="T4" fmla="*/ 2147483647 w 262"/>
              <a:gd name="T5" fmla="*/ 2147483647 h 606"/>
              <a:gd name="T6" fmla="*/ 2147483647 w 262"/>
              <a:gd name="T7" fmla="*/ 2147483647 h 606"/>
              <a:gd name="T8" fmla="*/ 2147483647 w 262"/>
              <a:gd name="T9" fmla="*/ 2147483647 h 606"/>
              <a:gd name="T10" fmla="*/ 2147483647 w 262"/>
              <a:gd name="T11" fmla="*/ 2147483647 h 606"/>
              <a:gd name="T12" fmla="*/ 2147483647 w 262"/>
              <a:gd name="T13" fmla="*/ 2147483647 h 606"/>
              <a:gd name="T14" fmla="*/ 2147483647 w 262"/>
              <a:gd name="T15" fmla="*/ 0 h 606"/>
              <a:gd name="T16" fmla="*/ 2147483647 w 262"/>
              <a:gd name="T17" fmla="*/ 2147483647 h 606"/>
              <a:gd name="T18" fmla="*/ 2147483647 w 262"/>
              <a:gd name="T19" fmla="*/ 2147483647 h 606"/>
              <a:gd name="T20" fmla="*/ 2147483647 w 262"/>
              <a:gd name="T21" fmla="*/ 2147483647 h 606"/>
              <a:gd name="T22" fmla="*/ 2147483647 w 262"/>
              <a:gd name="T23" fmla="*/ 2147483647 h 606"/>
              <a:gd name="T24" fmla="*/ 2147483647 w 262"/>
              <a:gd name="T25" fmla="*/ 2147483647 h 606"/>
              <a:gd name="T26" fmla="*/ 2147483647 w 262"/>
              <a:gd name="T27" fmla="*/ 2147483647 h 606"/>
              <a:gd name="T28" fmla="*/ 2147483647 w 262"/>
              <a:gd name="T29" fmla="*/ 2147483647 h 606"/>
              <a:gd name="T30" fmla="*/ 2147483647 w 262"/>
              <a:gd name="T31" fmla="*/ 2147483647 h 606"/>
              <a:gd name="T32" fmla="*/ 2147483647 w 262"/>
              <a:gd name="T33" fmla="*/ 2147483647 h 606"/>
              <a:gd name="T34" fmla="*/ 2147483647 w 262"/>
              <a:gd name="T35" fmla="*/ 2147483647 h 606"/>
              <a:gd name="T36" fmla="*/ 2147483647 w 262"/>
              <a:gd name="T37" fmla="*/ 2147483647 h 606"/>
              <a:gd name="T38" fmla="*/ 2147483647 w 262"/>
              <a:gd name="T39" fmla="*/ 2147483647 h 606"/>
              <a:gd name="T40" fmla="*/ 2147483647 w 262"/>
              <a:gd name="T41" fmla="*/ 2147483647 h 606"/>
              <a:gd name="T42" fmla="*/ 2147483647 w 262"/>
              <a:gd name="T43" fmla="*/ 2147483647 h 606"/>
              <a:gd name="T44" fmla="*/ 2147483647 w 262"/>
              <a:gd name="T45" fmla="*/ 2147483647 h 606"/>
              <a:gd name="T46" fmla="*/ 2147483647 w 262"/>
              <a:gd name="T47" fmla="*/ 2147483647 h 606"/>
              <a:gd name="T48" fmla="*/ 2147483647 w 262"/>
              <a:gd name="T49" fmla="*/ 2147483647 h 606"/>
              <a:gd name="T50" fmla="*/ 2147483647 w 262"/>
              <a:gd name="T51" fmla="*/ 2147483647 h 606"/>
              <a:gd name="T52" fmla="*/ 2147483647 w 262"/>
              <a:gd name="T53" fmla="*/ 2147483647 h 606"/>
              <a:gd name="T54" fmla="*/ 2147483647 w 262"/>
              <a:gd name="T55" fmla="*/ 2147483647 h 606"/>
              <a:gd name="T56" fmla="*/ 2147483647 w 262"/>
              <a:gd name="T57" fmla="*/ 2147483647 h 606"/>
              <a:gd name="T58" fmla="*/ 2147483647 w 262"/>
              <a:gd name="T59" fmla="*/ 2147483647 h 606"/>
              <a:gd name="T60" fmla="*/ 2147483647 w 262"/>
              <a:gd name="T61" fmla="*/ 2147483647 h 606"/>
              <a:gd name="T62" fmla="*/ 2147483647 w 262"/>
              <a:gd name="T63" fmla="*/ 2147483647 h 606"/>
              <a:gd name="T64" fmla="*/ 2147483647 w 262"/>
              <a:gd name="T65" fmla="*/ 2147483647 h 606"/>
              <a:gd name="T66" fmla="*/ 2147483647 w 262"/>
              <a:gd name="T67" fmla="*/ 2147483647 h 606"/>
              <a:gd name="T68" fmla="*/ 2147483647 w 262"/>
              <a:gd name="T69" fmla="*/ 2147483647 h 606"/>
              <a:gd name="T70" fmla="*/ 2147483647 w 262"/>
              <a:gd name="T71" fmla="*/ 2147483647 h 606"/>
              <a:gd name="T72" fmla="*/ 2147483647 w 262"/>
              <a:gd name="T73" fmla="*/ 2147483647 h 606"/>
              <a:gd name="T74" fmla="*/ 0 w 262"/>
              <a:gd name="T75" fmla="*/ 2147483647 h 60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62"/>
              <a:gd name="T115" fmla="*/ 0 h 606"/>
              <a:gd name="T116" fmla="*/ 262 w 262"/>
              <a:gd name="T117" fmla="*/ 606 h 60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62" h="606">
                <a:moveTo>
                  <a:pt x="0" y="448"/>
                </a:moveTo>
                <a:lnTo>
                  <a:pt x="14" y="412"/>
                </a:lnTo>
                <a:lnTo>
                  <a:pt x="59" y="381"/>
                </a:lnTo>
                <a:lnTo>
                  <a:pt x="82" y="332"/>
                </a:lnTo>
                <a:lnTo>
                  <a:pt x="121" y="295"/>
                </a:lnTo>
                <a:lnTo>
                  <a:pt x="9" y="203"/>
                </a:lnTo>
                <a:lnTo>
                  <a:pt x="6" y="116"/>
                </a:lnTo>
                <a:lnTo>
                  <a:pt x="58" y="0"/>
                </a:lnTo>
                <a:lnTo>
                  <a:pt x="228" y="57"/>
                </a:lnTo>
                <a:lnTo>
                  <a:pt x="230" y="80"/>
                </a:lnTo>
                <a:lnTo>
                  <a:pt x="211" y="146"/>
                </a:lnTo>
                <a:lnTo>
                  <a:pt x="191" y="164"/>
                </a:lnTo>
                <a:lnTo>
                  <a:pt x="188" y="197"/>
                </a:lnTo>
                <a:lnTo>
                  <a:pt x="206" y="207"/>
                </a:lnTo>
                <a:lnTo>
                  <a:pt x="224" y="203"/>
                </a:lnTo>
                <a:lnTo>
                  <a:pt x="242" y="205"/>
                </a:lnTo>
                <a:lnTo>
                  <a:pt x="238" y="191"/>
                </a:lnTo>
                <a:lnTo>
                  <a:pt x="247" y="197"/>
                </a:lnTo>
                <a:lnTo>
                  <a:pt x="260" y="237"/>
                </a:lnTo>
                <a:lnTo>
                  <a:pt x="262" y="364"/>
                </a:lnTo>
                <a:lnTo>
                  <a:pt x="258" y="331"/>
                </a:lnTo>
                <a:lnTo>
                  <a:pt x="248" y="301"/>
                </a:lnTo>
                <a:lnTo>
                  <a:pt x="245" y="319"/>
                </a:lnTo>
                <a:lnTo>
                  <a:pt x="251" y="347"/>
                </a:lnTo>
                <a:lnTo>
                  <a:pt x="245" y="364"/>
                </a:lnTo>
                <a:lnTo>
                  <a:pt x="248" y="398"/>
                </a:lnTo>
                <a:lnTo>
                  <a:pt x="234" y="433"/>
                </a:lnTo>
                <a:lnTo>
                  <a:pt x="218" y="435"/>
                </a:lnTo>
                <a:lnTo>
                  <a:pt x="224" y="464"/>
                </a:lnTo>
                <a:lnTo>
                  <a:pt x="198" y="507"/>
                </a:lnTo>
                <a:lnTo>
                  <a:pt x="163" y="605"/>
                </a:lnTo>
                <a:lnTo>
                  <a:pt x="145" y="606"/>
                </a:lnTo>
                <a:lnTo>
                  <a:pt x="151" y="567"/>
                </a:lnTo>
                <a:lnTo>
                  <a:pt x="140" y="549"/>
                </a:lnTo>
                <a:lnTo>
                  <a:pt x="97" y="553"/>
                </a:lnTo>
                <a:lnTo>
                  <a:pt x="33" y="513"/>
                </a:lnTo>
                <a:lnTo>
                  <a:pt x="11" y="496"/>
                </a:lnTo>
                <a:lnTo>
                  <a:pt x="0" y="4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67" name="Freeform 52"/>
          <p:cNvSpPr>
            <a:spLocks/>
          </p:cNvSpPr>
          <p:nvPr/>
        </p:nvSpPr>
        <p:spPr bwMode="gray">
          <a:xfrm>
            <a:off x="2546350" y="4320268"/>
            <a:ext cx="1106488" cy="1131887"/>
          </a:xfrm>
          <a:custGeom>
            <a:avLst/>
            <a:gdLst>
              <a:gd name="T0" fmla="*/ 0 w 1396"/>
              <a:gd name="T1" fmla="*/ 0 h 1427"/>
              <a:gd name="T2" fmla="*/ 0 w 1396"/>
              <a:gd name="T3" fmla="*/ 0 h 1427"/>
              <a:gd name="T4" fmla="*/ 0 w 1396"/>
              <a:gd name="T5" fmla="*/ 0 h 1427"/>
              <a:gd name="T6" fmla="*/ 0 w 1396"/>
              <a:gd name="T7" fmla="*/ 0 h 1427"/>
              <a:gd name="T8" fmla="*/ 0 w 1396"/>
              <a:gd name="T9" fmla="*/ 0 h 1427"/>
              <a:gd name="T10" fmla="*/ 0 w 1396"/>
              <a:gd name="T11" fmla="*/ 0 h 1427"/>
              <a:gd name="T12" fmla="*/ 0 w 1396"/>
              <a:gd name="T13" fmla="*/ 0 h 1427"/>
              <a:gd name="T14" fmla="*/ 0 w 1396"/>
              <a:gd name="T15" fmla="*/ 0 h 1427"/>
              <a:gd name="T16" fmla="*/ 0 w 1396"/>
              <a:gd name="T17" fmla="*/ 0 h 1427"/>
              <a:gd name="T18" fmla="*/ 0 w 1396"/>
              <a:gd name="T19" fmla="*/ 0 h 1427"/>
              <a:gd name="T20" fmla="*/ 0 w 1396"/>
              <a:gd name="T21" fmla="*/ 0 h 1427"/>
              <a:gd name="T22" fmla="*/ 0 w 1396"/>
              <a:gd name="T23" fmla="*/ 0 h 142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96"/>
              <a:gd name="T37" fmla="*/ 0 h 1427"/>
              <a:gd name="T38" fmla="*/ 1396 w 1396"/>
              <a:gd name="T39" fmla="*/ 1427 h 142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96" h="1427">
                <a:moveTo>
                  <a:pt x="0" y="1402"/>
                </a:moveTo>
                <a:lnTo>
                  <a:pt x="174" y="1427"/>
                </a:lnTo>
                <a:lnTo>
                  <a:pt x="191" y="1319"/>
                </a:lnTo>
                <a:lnTo>
                  <a:pt x="544" y="1364"/>
                </a:lnTo>
                <a:lnTo>
                  <a:pt x="528" y="1312"/>
                </a:lnTo>
                <a:lnTo>
                  <a:pt x="583" y="1317"/>
                </a:lnTo>
                <a:lnTo>
                  <a:pt x="1281" y="1384"/>
                </a:lnTo>
                <a:lnTo>
                  <a:pt x="1385" y="261"/>
                </a:lnTo>
                <a:lnTo>
                  <a:pt x="1396" y="130"/>
                </a:lnTo>
                <a:lnTo>
                  <a:pt x="802" y="78"/>
                </a:lnTo>
                <a:lnTo>
                  <a:pt x="206" y="0"/>
                </a:lnTo>
                <a:lnTo>
                  <a:pt x="0" y="140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68" name="Freeform 53"/>
          <p:cNvSpPr>
            <a:spLocks/>
          </p:cNvSpPr>
          <p:nvPr/>
        </p:nvSpPr>
        <p:spPr bwMode="gray">
          <a:xfrm>
            <a:off x="7121525" y="2512105"/>
            <a:ext cx="931863" cy="833438"/>
          </a:xfrm>
          <a:custGeom>
            <a:avLst/>
            <a:gdLst>
              <a:gd name="T0" fmla="*/ 0 w 1173"/>
              <a:gd name="T1" fmla="*/ 0 h 1052"/>
              <a:gd name="T2" fmla="*/ 0 w 1173"/>
              <a:gd name="T3" fmla="*/ 0 h 1052"/>
              <a:gd name="T4" fmla="*/ 0 w 1173"/>
              <a:gd name="T5" fmla="*/ 0 h 1052"/>
              <a:gd name="T6" fmla="*/ 0 w 1173"/>
              <a:gd name="T7" fmla="*/ 0 h 1052"/>
              <a:gd name="T8" fmla="*/ 0 w 1173"/>
              <a:gd name="T9" fmla="*/ 0 h 1052"/>
              <a:gd name="T10" fmla="*/ 0 w 1173"/>
              <a:gd name="T11" fmla="*/ 0 h 1052"/>
              <a:gd name="T12" fmla="*/ 0 w 1173"/>
              <a:gd name="T13" fmla="*/ 0 h 1052"/>
              <a:gd name="T14" fmla="*/ 0 w 1173"/>
              <a:gd name="T15" fmla="*/ 0 h 1052"/>
              <a:gd name="T16" fmla="*/ 0 w 1173"/>
              <a:gd name="T17" fmla="*/ 0 h 1052"/>
              <a:gd name="T18" fmla="*/ 0 w 1173"/>
              <a:gd name="T19" fmla="*/ 0 h 1052"/>
              <a:gd name="T20" fmla="*/ 0 w 1173"/>
              <a:gd name="T21" fmla="*/ 0 h 1052"/>
              <a:gd name="T22" fmla="*/ 0 w 1173"/>
              <a:gd name="T23" fmla="*/ 0 h 1052"/>
              <a:gd name="T24" fmla="*/ 0 w 1173"/>
              <a:gd name="T25" fmla="*/ 0 h 1052"/>
              <a:gd name="T26" fmla="*/ 0 w 1173"/>
              <a:gd name="T27" fmla="*/ 0 h 1052"/>
              <a:gd name="T28" fmla="*/ 0 w 1173"/>
              <a:gd name="T29" fmla="*/ 0 h 1052"/>
              <a:gd name="T30" fmla="*/ 0 w 1173"/>
              <a:gd name="T31" fmla="*/ 0 h 1052"/>
              <a:gd name="T32" fmla="*/ 0 w 1173"/>
              <a:gd name="T33" fmla="*/ 0 h 1052"/>
              <a:gd name="T34" fmla="*/ 0 w 1173"/>
              <a:gd name="T35" fmla="*/ 0 h 1052"/>
              <a:gd name="T36" fmla="*/ 0 w 1173"/>
              <a:gd name="T37" fmla="*/ 0 h 1052"/>
              <a:gd name="T38" fmla="*/ 0 w 1173"/>
              <a:gd name="T39" fmla="*/ 0 h 1052"/>
              <a:gd name="T40" fmla="*/ 0 w 1173"/>
              <a:gd name="T41" fmla="*/ 0 h 1052"/>
              <a:gd name="T42" fmla="*/ 0 w 1173"/>
              <a:gd name="T43" fmla="*/ 0 h 1052"/>
              <a:gd name="T44" fmla="*/ 0 w 1173"/>
              <a:gd name="T45" fmla="*/ 0 h 1052"/>
              <a:gd name="T46" fmla="*/ 0 w 1173"/>
              <a:gd name="T47" fmla="*/ 0 h 1052"/>
              <a:gd name="T48" fmla="*/ 0 w 1173"/>
              <a:gd name="T49" fmla="*/ 0 h 1052"/>
              <a:gd name="T50" fmla="*/ 0 w 1173"/>
              <a:gd name="T51" fmla="*/ 0 h 1052"/>
              <a:gd name="T52" fmla="*/ 0 w 1173"/>
              <a:gd name="T53" fmla="*/ 0 h 1052"/>
              <a:gd name="T54" fmla="*/ 0 w 1173"/>
              <a:gd name="T55" fmla="*/ 0 h 1052"/>
              <a:gd name="T56" fmla="*/ 0 w 1173"/>
              <a:gd name="T57" fmla="*/ 0 h 1052"/>
              <a:gd name="T58" fmla="*/ 0 w 1173"/>
              <a:gd name="T59" fmla="*/ 0 h 1052"/>
              <a:gd name="T60" fmla="*/ 0 w 1173"/>
              <a:gd name="T61" fmla="*/ 0 h 1052"/>
              <a:gd name="T62" fmla="*/ 0 w 1173"/>
              <a:gd name="T63" fmla="*/ 0 h 1052"/>
              <a:gd name="T64" fmla="*/ 0 w 1173"/>
              <a:gd name="T65" fmla="*/ 0 h 1052"/>
              <a:gd name="T66" fmla="*/ 0 w 1173"/>
              <a:gd name="T67" fmla="*/ 0 h 1052"/>
              <a:gd name="T68" fmla="*/ 0 w 1173"/>
              <a:gd name="T69" fmla="*/ 0 h 1052"/>
              <a:gd name="T70" fmla="*/ 0 w 1173"/>
              <a:gd name="T71" fmla="*/ 0 h 1052"/>
              <a:gd name="T72" fmla="*/ 0 w 1173"/>
              <a:gd name="T73" fmla="*/ 0 h 1052"/>
              <a:gd name="T74" fmla="*/ 0 w 1173"/>
              <a:gd name="T75" fmla="*/ 0 h 1052"/>
              <a:gd name="T76" fmla="*/ 0 w 1173"/>
              <a:gd name="T77" fmla="*/ 0 h 1052"/>
              <a:gd name="T78" fmla="*/ 0 w 1173"/>
              <a:gd name="T79" fmla="*/ 0 h 1052"/>
              <a:gd name="T80" fmla="*/ 0 w 1173"/>
              <a:gd name="T81" fmla="*/ 0 h 1052"/>
              <a:gd name="T82" fmla="*/ 0 w 1173"/>
              <a:gd name="T83" fmla="*/ 0 h 1052"/>
              <a:gd name="T84" fmla="*/ 0 w 1173"/>
              <a:gd name="T85" fmla="*/ 0 h 1052"/>
              <a:gd name="T86" fmla="*/ 0 w 1173"/>
              <a:gd name="T87" fmla="*/ 0 h 1052"/>
              <a:gd name="T88" fmla="*/ 0 w 1173"/>
              <a:gd name="T89" fmla="*/ 0 h 1052"/>
              <a:gd name="T90" fmla="*/ 0 w 1173"/>
              <a:gd name="T91" fmla="*/ 0 h 1052"/>
              <a:gd name="T92" fmla="*/ 0 w 1173"/>
              <a:gd name="T93" fmla="*/ 0 h 1052"/>
              <a:gd name="T94" fmla="*/ 0 w 1173"/>
              <a:gd name="T95" fmla="*/ 0 h 1052"/>
              <a:gd name="T96" fmla="*/ 0 w 1173"/>
              <a:gd name="T97" fmla="*/ 0 h 1052"/>
              <a:gd name="T98" fmla="*/ 0 w 1173"/>
              <a:gd name="T99" fmla="*/ 0 h 1052"/>
              <a:gd name="T100" fmla="*/ 0 w 1173"/>
              <a:gd name="T101" fmla="*/ 0 h 1052"/>
              <a:gd name="T102" fmla="*/ 0 w 1173"/>
              <a:gd name="T103" fmla="*/ 0 h 1052"/>
              <a:gd name="T104" fmla="*/ 0 w 1173"/>
              <a:gd name="T105" fmla="*/ 0 h 105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173"/>
              <a:gd name="T160" fmla="*/ 0 h 1052"/>
              <a:gd name="T161" fmla="*/ 1173 w 1173"/>
              <a:gd name="T162" fmla="*/ 1052 h 105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173" h="1052">
                <a:moveTo>
                  <a:pt x="0" y="906"/>
                </a:moveTo>
                <a:lnTo>
                  <a:pt x="38" y="965"/>
                </a:lnTo>
                <a:lnTo>
                  <a:pt x="803" y="819"/>
                </a:lnTo>
                <a:lnTo>
                  <a:pt x="856" y="847"/>
                </a:lnTo>
                <a:lnTo>
                  <a:pt x="887" y="906"/>
                </a:lnTo>
                <a:lnTo>
                  <a:pt x="962" y="949"/>
                </a:lnTo>
                <a:lnTo>
                  <a:pt x="1132" y="1006"/>
                </a:lnTo>
                <a:lnTo>
                  <a:pt x="1134" y="1029"/>
                </a:lnTo>
                <a:lnTo>
                  <a:pt x="1145" y="1052"/>
                </a:lnTo>
                <a:lnTo>
                  <a:pt x="1156" y="1039"/>
                </a:lnTo>
                <a:lnTo>
                  <a:pt x="1172" y="989"/>
                </a:lnTo>
                <a:lnTo>
                  <a:pt x="1173" y="900"/>
                </a:lnTo>
                <a:lnTo>
                  <a:pt x="1145" y="730"/>
                </a:lnTo>
                <a:lnTo>
                  <a:pt x="1143" y="551"/>
                </a:lnTo>
                <a:lnTo>
                  <a:pt x="1113" y="410"/>
                </a:lnTo>
                <a:lnTo>
                  <a:pt x="1062" y="294"/>
                </a:lnTo>
                <a:lnTo>
                  <a:pt x="1047" y="178"/>
                </a:lnTo>
                <a:lnTo>
                  <a:pt x="998" y="0"/>
                </a:lnTo>
                <a:lnTo>
                  <a:pt x="763" y="59"/>
                </a:lnTo>
                <a:lnTo>
                  <a:pt x="748" y="57"/>
                </a:lnTo>
                <a:lnTo>
                  <a:pt x="673" y="115"/>
                </a:lnTo>
                <a:lnTo>
                  <a:pt x="609" y="209"/>
                </a:lnTo>
                <a:lnTo>
                  <a:pt x="604" y="248"/>
                </a:lnTo>
                <a:lnTo>
                  <a:pt x="573" y="290"/>
                </a:lnTo>
                <a:lnTo>
                  <a:pt x="522" y="337"/>
                </a:lnTo>
                <a:lnTo>
                  <a:pt x="544" y="370"/>
                </a:lnTo>
                <a:lnTo>
                  <a:pt x="550" y="346"/>
                </a:lnTo>
                <a:lnTo>
                  <a:pt x="567" y="353"/>
                </a:lnTo>
                <a:lnTo>
                  <a:pt x="557" y="364"/>
                </a:lnTo>
                <a:lnTo>
                  <a:pt x="568" y="370"/>
                </a:lnTo>
                <a:lnTo>
                  <a:pt x="560" y="394"/>
                </a:lnTo>
                <a:lnTo>
                  <a:pt x="550" y="391"/>
                </a:lnTo>
                <a:lnTo>
                  <a:pt x="548" y="402"/>
                </a:lnTo>
                <a:lnTo>
                  <a:pt x="572" y="437"/>
                </a:lnTo>
                <a:lnTo>
                  <a:pt x="574" y="467"/>
                </a:lnTo>
                <a:lnTo>
                  <a:pt x="537" y="484"/>
                </a:lnTo>
                <a:lnTo>
                  <a:pt x="500" y="541"/>
                </a:lnTo>
                <a:lnTo>
                  <a:pt x="458" y="570"/>
                </a:lnTo>
                <a:lnTo>
                  <a:pt x="385" y="575"/>
                </a:lnTo>
                <a:lnTo>
                  <a:pt x="359" y="596"/>
                </a:lnTo>
                <a:lnTo>
                  <a:pt x="315" y="577"/>
                </a:lnTo>
                <a:lnTo>
                  <a:pt x="188" y="592"/>
                </a:lnTo>
                <a:lnTo>
                  <a:pt x="93" y="631"/>
                </a:lnTo>
                <a:lnTo>
                  <a:pt x="98" y="663"/>
                </a:lnTo>
                <a:lnTo>
                  <a:pt x="93" y="679"/>
                </a:lnTo>
                <a:lnTo>
                  <a:pt x="99" y="679"/>
                </a:lnTo>
                <a:lnTo>
                  <a:pt x="113" y="711"/>
                </a:lnTo>
                <a:lnTo>
                  <a:pt x="127" y="710"/>
                </a:lnTo>
                <a:lnTo>
                  <a:pt x="142" y="742"/>
                </a:lnTo>
                <a:lnTo>
                  <a:pt x="140" y="754"/>
                </a:lnTo>
                <a:lnTo>
                  <a:pt x="114" y="772"/>
                </a:lnTo>
                <a:lnTo>
                  <a:pt x="104" y="808"/>
                </a:lnTo>
                <a:lnTo>
                  <a:pt x="0" y="90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69" name="Freeform 54"/>
          <p:cNvSpPr>
            <a:spLocks/>
          </p:cNvSpPr>
          <p:nvPr/>
        </p:nvSpPr>
        <p:spPr bwMode="gray">
          <a:xfrm>
            <a:off x="7988300" y="3380468"/>
            <a:ext cx="26988" cy="39687"/>
          </a:xfrm>
          <a:custGeom>
            <a:avLst/>
            <a:gdLst>
              <a:gd name="T0" fmla="*/ 0 w 33"/>
              <a:gd name="T1" fmla="*/ 0 h 51"/>
              <a:gd name="T2" fmla="*/ 2147483647 w 33"/>
              <a:gd name="T3" fmla="*/ 0 h 51"/>
              <a:gd name="T4" fmla="*/ 2147483647 w 33"/>
              <a:gd name="T5" fmla="*/ 0 h 51"/>
              <a:gd name="T6" fmla="*/ 2147483647 w 33"/>
              <a:gd name="T7" fmla="*/ 0 h 51"/>
              <a:gd name="T8" fmla="*/ 2147483647 w 33"/>
              <a:gd name="T9" fmla="*/ 0 h 51"/>
              <a:gd name="T10" fmla="*/ 0 w 33"/>
              <a:gd name="T11" fmla="*/ 0 h 5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"/>
              <a:gd name="T19" fmla="*/ 0 h 51"/>
              <a:gd name="T20" fmla="*/ 33 w 33"/>
              <a:gd name="T21" fmla="*/ 51 h 5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" h="51">
                <a:moveTo>
                  <a:pt x="0" y="51"/>
                </a:moveTo>
                <a:lnTo>
                  <a:pt x="3" y="18"/>
                </a:lnTo>
                <a:lnTo>
                  <a:pt x="23" y="0"/>
                </a:lnTo>
                <a:lnTo>
                  <a:pt x="33" y="11"/>
                </a:lnTo>
                <a:lnTo>
                  <a:pt x="15" y="42"/>
                </a:lnTo>
                <a:lnTo>
                  <a:pt x="0" y="51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70" name="Freeform 55"/>
          <p:cNvSpPr>
            <a:spLocks/>
          </p:cNvSpPr>
          <p:nvPr/>
        </p:nvSpPr>
        <p:spPr bwMode="gray">
          <a:xfrm>
            <a:off x="8018463" y="3221718"/>
            <a:ext cx="290512" cy="173037"/>
          </a:xfrm>
          <a:custGeom>
            <a:avLst/>
            <a:gdLst>
              <a:gd name="T0" fmla="*/ 0 w 369"/>
              <a:gd name="T1" fmla="*/ 2147483647 h 218"/>
              <a:gd name="T2" fmla="*/ 0 w 369"/>
              <a:gd name="T3" fmla="*/ 2147483647 h 218"/>
              <a:gd name="T4" fmla="*/ 0 w 369"/>
              <a:gd name="T5" fmla="*/ 2147483647 h 218"/>
              <a:gd name="T6" fmla="*/ 0 w 369"/>
              <a:gd name="T7" fmla="*/ 2147483647 h 218"/>
              <a:gd name="T8" fmla="*/ 0 w 369"/>
              <a:gd name="T9" fmla="*/ 2147483647 h 218"/>
              <a:gd name="T10" fmla="*/ 0 w 369"/>
              <a:gd name="T11" fmla="*/ 2147483647 h 218"/>
              <a:gd name="T12" fmla="*/ 0 w 369"/>
              <a:gd name="T13" fmla="*/ 2147483647 h 218"/>
              <a:gd name="T14" fmla="*/ 0 w 369"/>
              <a:gd name="T15" fmla="*/ 2147483647 h 218"/>
              <a:gd name="T16" fmla="*/ 0 w 369"/>
              <a:gd name="T17" fmla="*/ 2147483647 h 218"/>
              <a:gd name="T18" fmla="*/ 0 w 369"/>
              <a:gd name="T19" fmla="*/ 2147483647 h 218"/>
              <a:gd name="T20" fmla="*/ 0 w 369"/>
              <a:gd name="T21" fmla="*/ 2147483647 h 218"/>
              <a:gd name="T22" fmla="*/ 0 w 369"/>
              <a:gd name="T23" fmla="*/ 2147483647 h 218"/>
              <a:gd name="T24" fmla="*/ 0 w 369"/>
              <a:gd name="T25" fmla="*/ 2147483647 h 218"/>
              <a:gd name="T26" fmla="*/ 0 w 369"/>
              <a:gd name="T27" fmla="*/ 2147483647 h 218"/>
              <a:gd name="T28" fmla="*/ 0 w 369"/>
              <a:gd name="T29" fmla="*/ 2147483647 h 218"/>
              <a:gd name="T30" fmla="*/ 0 w 369"/>
              <a:gd name="T31" fmla="*/ 2147483647 h 218"/>
              <a:gd name="T32" fmla="*/ 0 w 369"/>
              <a:gd name="T33" fmla="*/ 2147483647 h 218"/>
              <a:gd name="T34" fmla="*/ 0 w 369"/>
              <a:gd name="T35" fmla="*/ 2147483647 h 218"/>
              <a:gd name="T36" fmla="*/ 0 w 369"/>
              <a:gd name="T37" fmla="*/ 2147483647 h 218"/>
              <a:gd name="T38" fmla="*/ 0 w 369"/>
              <a:gd name="T39" fmla="*/ 2147483647 h 218"/>
              <a:gd name="T40" fmla="*/ 0 w 369"/>
              <a:gd name="T41" fmla="*/ 2147483647 h 218"/>
              <a:gd name="T42" fmla="*/ 0 w 369"/>
              <a:gd name="T43" fmla="*/ 2147483647 h 218"/>
              <a:gd name="T44" fmla="*/ 0 w 369"/>
              <a:gd name="T45" fmla="*/ 2147483647 h 218"/>
              <a:gd name="T46" fmla="*/ 0 w 369"/>
              <a:gd name="T47" fmla="*/ 2147483647 h 218"/>
              <a:gd name="T48" fmla="*/ 0 w 369"/>
              <a:gd name="T49" fmla="*/ 2147483647 h 218"/>
              <a:gd name="T50" fmla="*/ 0 w 369"/>
              <a:gd name="T51" fmla="*/ 2147483647 h 218"/>
              <a:gd name="T52" fmla="*/ 0 w 369"/>
              <a:gd name="T53" fmla="*/ 2147483647 h 218"/>
              <a:gd name="T54" fmla="*/ 0 w 369"/>
              <a:gd name="T55" fmla="*/ 2147483647 h 218"/>
              <a:gd name="T56" fmla="*/ 0 w 369"/>
              <a:gd name="T57" fmla="*/ 2147483647 h 218"/>
              <a:gd name="T58" fmla="*/ 0 w 369"/>
              <a:gd name="T59" fmla="*/ 2147483647 h 218"/>
              <a:gd name="T60" fmla="*/ 0 w 369"/>
              <a:gd name="T61" fmla="*/ 2147483647 h 218"/>
              <a:gd name="T62" fmla="*/ 0 w 369"/>
              <a:gd name="T63" fmla="*/ 2147483647 h 218"/>
              <a:gd name="T64" fmla="*/ 0 w 369"/>
              <a:gd name="T65" fmla="*/ 0 h 218"/>
              <a:gd name="T66" fmla="*/ 0 w 369"/>
              <a:gd name="T67" fmla="*/ 2147483647 h 218"/>
              <a:gd name="T68" fmla="*/ 0 w 369"/>
              <a:gd name="T69" fmla="*/ 2147483647 h 218"/>
              <a:gd name="T70" fmla="*/ 0 w 369"/>
              <a:gd name="T71" fmla="*/ 2147483647 h 218"/>
              <a:gd name="T72" fmla="*/ 0 w 369"/>
              <a:gd name="T73" fmla="*/ 2147483647 h 218"/>
              <a:gd name="T74" fmla="*/ 0 w 369"/>
              <a:gd name="T75" fmla="*/ 2147483647 h 218"/>
              <a:gd name="T76" fmla="*/ 0 w 369"/>
              <a:gd name="T77" fmla="*/ 2147483647 h 218"/>
              <a:gd name="T78" fmla="*/ 0 w 369"/>
              <a:gd name="T79" fmla="*/ 2147483647 h 218"/>
              <a:gd name="T80" fmla="*/ 0 w 369"/>
              <a:gd name="T81" fmla="*/ 2147483647 h 218"/>
              <a:gd name="T82" fmla="*/ 0 w 369"/>
              <a:gd name="T83" fmla="*/ 2147483647 h 218"/>
              <a:gd name="T84" fmla="*/ 0 w 369"/>
              <a:gd name="T85" fmla="*/ 2147483647 h 218"/>
              <a:gd name="T86" fmla="*/ 0 w 369"/>
              <a:gd name="T87" fmla="*/ 2147483647 h 218"/>
              <a:gd name="T88" fmla="*/ 0 w 369"/>
              <a:gd name="T89" fmla="*/ 2147483647 h 218"/>
              <a:gd name="T90" fmla="*/ 0 w 369"/>
              <a:gd name="T91" fmla="*/ 2147483647 h 218"/>
              <a:gd name="T92" fmla="*/ 0 w 369"/>
              <a:gd name="T93" fmla="*/ 2147483647 h 218"/>
              <a:gd name="T94" fmla="*/ 0 w 369"/>
              <a:gd name="T95" fmla="*/ 2147483647 h 218"/>
              <a:gd name="T96" fmla="*/ 0 w 369"/>
              <a:gd name="T97" fmla="*/ 2147483647 h 21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69"/>
              <a:gd name="T148" fmla="*/ 0 h 218"/>
              <a:gd name="T149" fmla="*/ 369 w 369"/>
              <a:gd name="T150" fmla="*/ 218 h 21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69" h="218">
                <a:moveTo>
                  <a:pt x="0" y="197"/>
                </a:moveTo>
                <a:lnTo>
                  <a:pt x="8" y="215"/>
                </a:lnTo>
                <a:lnTo>
                  <a:pt x="18" y="216"/>
                </a:lnTo>
                <a:lnTo>
                  <a:pt x="31" y="198"/>
                </a:lnTo>
                <a:lnTo>
                  <a:pt x="43" y="193"/>
                </a:lnTo>
                <a:lnTo>
                  <a:pt x="47" y="198"/>
                </a:lnTo>
                <a:lnTo>
                  <a:pt x="27" y="218"/>
                </a:lnTo>
                <a:lnTo>
                  <a:pt x="62" y="204"/>
                </a:lnTo>
                <a:lnTo>
                  <a:pt x="65" y="196"/>
                </a:lnTo>
                <a:lnTo>
                  <a:pt x="115" y="173"/>
                </a:lnTo>
                <a:lnTo>
                  <a:pt x="156" y="144"/>
                </a:lnTo>
                <a:lnTo>
                  <a:pt x="203" y="125"/>
                </a:lnTo>
                <a:lnTo>
                  <a:pt x="242" y="101"/>
                </a:lnTo>
                <a:lnTo>
                  <a:pt x="240" y="106"/>
                </a:lnTo>
                <a:lnTo>
                  <a:pt x="164" y="163"/>
                </a:lnTo>
                <a:lnTo>
                  <a:pt x="150" y="167"/>
                </a:lnTo>
                <a:lnTo>
                  <a:pt x="161" y="171"/>
                </a:lnTo>
                <a:lnTo>
                  <a:pt x="180" y="158"/>
                </a:lnTo>
                <a:lnTo>
                  <a:pt x="296" y="74"/>
                </a:lnTo>
                <a:lnTo>
                  <a:pt x="312" y="58"/>
                </a:lnTo>
                <a:lnTo>
                  <a:pt x="365" y="14"/>
                </a:lnTo>
                <a:lnTo>
                  <a:pt x="369" y="2"/>
                </a:lnTo>
                <a:lnTo>
                  <a:pt x="359" y="3"/>
                </a:lnTo>
                <a:lnTo>
                  <a:pt x="332" y="28"/>
                </a:lnTo>
                <a:lnTo>
                  <a:pt x="318" y="22"/>
                </a:lnTo>
                <a:lnTo>
                  <a:pt x="294" y="39"/>
                </a:lnTo>
                <a:lnTo>
                  <a:pt x="288" y="34"/>
                </a:lnTo>
                <a:lnTo>
                  <a:pt x="267" y="84"/>
                </a:lnTo>
                <a:lnTo>
                  <a:pt x="259" y="74"/>
                </a:lnTo>
                <a:lnTo>
                  <a:pt x="240" y="74"/>
                </a:lnTo>
                <a:lnTo>
                  <a:pt x="273" y="36"/>
                </a:lnTo>
                <a:lnTo>
                  <a:pt x="268" y="27"/>
                </a:lnTo>
                <a:lnTo>
                  <a:pt x="294" y="0"/>
                </a:lnTo>
                <a:lnTo>
                  <a:pt x="285" y="1"/>
                </a:lnTo>
                <a:lnTo>
                  <a:pt x="235" y="56"/>
                </a:lnTo>
                <a:lnTo>
                  <a:pt x="176" y="79"/>
                </a:lnTo>
                <a:lnTo>
                  <a:pt x="145" y="82"/>
                </a:lnTo>
                <a:lnTo>
                  <a:pt x="140" y="97"/>
                </a:lnTo>
                <a:lnTo>
                  <a:pt x="102" y="108"/>
                </a:lnTo>
                <a:lnTo>
                  <a:pt x="86" y="106"/>
                </a:lnTo>
                <a:lnTo>
                  <a:pt x="86" y="117"/>
                </a:lnTo>
                <a:lnTo>
                  <a:pt x="71" y="117"/>
                </a:lnTo>
                <a:lnTo>
                  <a:pt x="60" y="126"/>
                </a:lnTo>
                <a:lnTo>
                  <a:pt x="57" y="144"/>
                </a:lnTo>
                <a:lnTo>
                  <a:pt x="49" y="138"/>
                </a:lnTo>
                <a:lnTo>
                  <a:pt x="41" y="157"/>
                </a:lnTo>
                <a:lnTo>
                  <a:pt x="15" y="165"/>
                </a:lnTo>
                <a:lnTo>
                  <a:pt x="12" y="179"/>
                </a:lnTo>
                <a:lnTo>
                  <a:pt x="0" y="19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71" name="Freeform 56"/>
          <p:cNvSpPr>
            <a:spLocks/>
          </p:cNvSpPr>
          <p:nvPr/>
        </p:nvSpPr>
        <p:spPr bwMode="gray">
          <a:xfrm>
            <a:off x="6630988" y="4247243"/>
            <a:ext cx="1344612" cy="601662"/>
          </a:xfrm>
          <a:custGeom>
            <a:avLst/>
            <a:gdLst>
              <a:gd name="T0" fmla="*/ 0 w 1693"/>
              <a:gd name="T1" fmla="*/ 2147483647 h 757"/>
              <a:gd name="T2" fmla="*/ 0 w 1693"/>
              <a:gd name="T3" fmla="*/ 2147483647 h 757"/>
              <a:gd name="T4" fmla="*/ 0 w 1693"/>
              <a:gd name="T5" fmla="*/ 2147483647 h 757"/>
              <a:gd name="T6" fmla="*/ 0 w 1693"/>
              <a:gd name="T7" fmla="*/ 2147483647 h 757"/>
              <a:gd name="T8" fmla="*/ 0 w 1693"/>
              <a:gd name="T9" fmla="*/ 2147483647 h 757"/>
              <a:gd name="T10" fmla="*/ 0 w 1693"/>
              <a:gd name="T11" fmla="*/ 2147483647 h 757"/>
              <a:gd name="T12" fmla="*/ 0 w 1693"/>
              <a:gd name="T13" fmla="*/ 2147483647 h 757"/>
              <a:gd name="T14" fmla="*/ 0 w 1693"/>
              <a:gd name="T15" fmla="*/ 2147483647 h 757"/>
              <a:gd name="T16" fmla="*/ 0 w 1693"/>
              <a:gd name="T17" fmla="*/ 2147483647 h 757"/>
              <a:gd name="T18" fmla="*/ 0 w 1693"/>
              <a:gd name="T19" fmla="*/ 2147483647 h 757"/>
              <a:gd name="T20" fmla="*/ 0 w 1693"/>
              <a:gd name="T21" fmla="*/ 2147483647 h 757"/>
              <a:gd name="T22" fmla="*/ 0 w 1693"/>
              <a:gd name="T23" fmla="*/ 2147483647 h 757"/>
              <a:gd name="T24" fmla="*/ 0 w 1693"/>
              <a:gd name="T25" fmla="*/ 2147483647 h 757"/>
              <a:gd name="T26" fmla="*/ 0 w 1693"/>
              <a:gd name="T27" fmla="*/ 2147483647 h 757"/>
              <a:gd name="T28" fmla="*/ 0 w 1693"/>
              <a:gd name="T29" fmla="*/ 2147483647 h 757"/>
              <a:gd name="T30" fmla="*/ 0 w 1693"/>
              <a:gd name="T31" fmla="*/ 2147483647 h 757"/>
              <a:gd name="T32" fmla="*/ 0 w 1693"/>
              <a:gd name="T33" fmla="*/ 2147483647 h 757"/>
              <a:gd name="T34" fmla="*/ 0 w 1693"/>
              <a:gd name="T35" fmla="*/ 2147483647 h 757"/>
              <a:gd name="T36" fmla="*/ 0 w 1693"/>
              <a:gd name="T37" fmla="*/ 2147483647 h 757"/>
              <a:gd name="T38" fmla="*/ 0 w 1693"/>
              <a:gd name="T39" fmla="*/ 2147483647 h 757"/>
              <a:gd name="T40" fmla="*/ 0 w 1693"/>
              <a:gd name="T41" fmla="*/ 2147483647 h 757"/>
              <a:gd name="T42" fmla="*/ 0 w 1693"/>
              <a:gd name="T43" fmla="*/ 2147483647 h 757"/>
              <a:gd name="T44" fmla="*/ 0 w 1693"/>
              <a:gd name="T45" fmla="*/ 2147483647 h 757"/>
              <a:gd name="T46" fmla="*/ 0 w 1693"/>
              <a:gd name="T47" fmla="*/ 2147483647 h 757"/>
              <a:gd name="T48" fmla="*/ 0 w 1693"/>
              <a:gd name="T49" fmla="*/ 2147483647 h 757"/>
              <a:gd name="T50" fmla="*/ 0 w 1693"/>
              <a:gd name="T51" fmla="*/ 2147483647 h 757"/>
              <a:gd name="T52" fmla="*/ 0 w 1693"/>
              <a:gd name="T53" fmla="*/ 2147483647 h 757"/>
              <a:gd name="T54" fmla="*/ 0 w 1693"/>
              <a:gd name="T55" fmla="*/ 2147483647 h 757"/>
              <a:gd name="T56" fmla="*/ 0 w 1693"/>
              <a:gd name="T57" fmla="*/ 2147483647 h 757"/>
              <a:gd name="T58" fmla="*/ 0 w 1693"/>
              <a:gd name="T59" fmla="*/ 2147483647 h 757"/>
              <a:gd name="T60" fmla="*/ 0 w 1693"/>
              <a:gd name="T61" fmla="*/ 2147483647 h 757"/>
              <a:gd name="T62" fmla="*/ 0 w 1693"/>
              <a:gd name="T63" fmla="*/ 2147483647 h 757"/>
              <a:gd name="T64" fmla="*/ 0 w 1693"/>
              <a:gd name="T65" fmla="*/ 2147483647 h 757"/>
              <a:gd name="T66" fmla="*/ 0 w 1693"/>
              <a:gd name="T67" fmla="*/ 2147483647 h 757"/>
              <a:gd name="T68" fmla="*/ 0 w 1693"/>
              <a:gd name="T69" fmla="*/ 2147483647 h 757"/>
              <a:gd name="T70" fmla="*/ 0 w 1693"/>
              <a:gd name="T71" fmla="*/ 2147483647 h 757"/>
              <a:gd name="T72" fmla="*/ 0 w 1693"/>
              <a:gd name="T73" fmla="*/ 2147483647 h 757"/>
              <a:gd name="T74" fmla="*/ 0 w 1693"/>
              <a:gd name="T75" fmla="*/ 2147483647 h 757"/>
              <a:gd name="T76" fmla="*/ 0 w 1693"/>
              <a:gd name="T77" fmla="*/ 2147483647 h 757"/>
              <a:gd name="T78" fmla="*/ 0 w 1693"/>
              <a:gd name="T79" fmla="*/ 2147483647 h 757"/>
              <a:gd name="T80" fmla="*/ 0 w 1693"/>
              <a:gd name="T81" fmla="*/ 2147483647 h 757"/>
              <a:gd name="T82" fmla="*/ 0 w 1693"/>
              <a:gd name="T83" fmla="*/ 2147483647 h 757"/>
              <a:gd name="T84" fmla="*/ 0 w 1693"/>
              <a:gd name="T85" fmla="*/ 2147483647 h 757"/>
              <a:gd name="T86" fmla="*/ 0 w 1693"/>
              <a:gd name="T87" fmla="*/ 2147483647 h 757"/>
              <a:gd name="T88" fmla="*/ 0 w 1693"/>
              <a:gd name="T89" fmla="*/ 2147483647 h 75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693"/>
              <a:gd name="T136" fmla="*/ 0 h 757"/>
              <a:gd name="T137" fmla="*/ 1693 w 1693"/>
              <a:gd name="T138" fmla="*/ 757 h 757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693" h="757">
                <a:moveTo>
                  <a:pt x="0" y="595"/>
                </a:moveTo>
                <a:lnTo>
                  <a:pt x="1" y="652"/>
                </a:lnTo>
                <a:lnTo>
                  <a:pt x="246" y="622"/>
                </a:lnTo>
                <a:lnTo>
                  <a:pt x="390" y="551"/>
                </a:lnTo>
                <a:lnTo>
                  <a:pt x="659" y="519"/>
                </a:lnTo>
                <a:lnTo>
                  <a:pt x="770" y="591"/>
                </a:lnTo>
                <a:lnTo>
                  <a:pt x="946" y="565"/>
                </a:lnTo>
                <a:lnTo>
                  <a:pt x="1212" y="757"/>
                </a:lnTo>
                <a:lnTo>
                  <a:pt x="1248" y="736"/>
                </a:lnTo>
                <a:lnTo>
                  <a:pt x="1315" y="732"/>
                </a:lnTo>
                <a:lnTo>
                  <a:pt x="1328" y="681"/>
                </a:lnTo>
                <a:lnTo>
                  <a:pt x="1341" y="708"/>
                </a:lnTo>
                <a:lnTo>
                  <a:pt x="1359" y="621"/>
                </a:lnTo>
                <a:lnTo>
                  <a:pt x="1394" y="573"/>
                </a:lnTo>
                <a:lnTo>
                  <a:pt x="1426" y="549"/>
                </a:lnTo>
                <a:lnTo>
                  <a:pt x="1409" y="538"/>
                </a:lnTo>
                <a:lnTo>
                  <a:pt x="1415" y="518"/>
                </a:lnTo>
                <a:lnTo>
                  <a:pt x="1399" y="498"/>
                </a:lnTo>
                <a:lnTo>
                  <a:pt x="1424" y="521"/>
                </a:lnTo>
                <a:lnTo>
                  <a:pt x="1418" y="530"/>
                </a:lnTo>
                <a:lnTo>
                  <a:pt x="1435" y="539"/>
                </a:lnTo>
                <a:lnTo>
                  <a:pt x="1454" y="517"/>
                </a:lnTo>
                <a:lnTo>
                  <a:pt x="1463" y="515"/>
                </a:lnTo>
                <a:lnTo>
                  <a:pt x="1455" y="480"/>
                </a:lnTo>
                <a:lnTo>
                  <a:pt x="1463" y="479"/>
                </a:lnTo>
                <a:lnTo>
                  <a:pt x="1476" y="500"/>
                </a:lnTo>
                <a:lnTo>
                  <a:pt x="1536" y="469"/>
                </a:lnTo>
                <a:lnTo>
                  <a:pt x="1584" y="467"/>
                </a:lnTo>
                <a:lnTo>
                  <a:pt x="1619" y="404"/>
                </a:lnTo>
                <a:lnTo>
                  <a:pt x="1607" y="387"/>
                </a:lnTo>
                <a:lnTo>
                  <a:pt x="1588" y="411"/>
                </a:lnTo>
                <a:lnTo>
                  <a:pt x="1581" y="380"/>
                </a:lnTo>
                <a:lnTo>
                  <a:pt x="1559" y="401"/>
                </a:lnTo>
                <a:lnTo>
                  <a:pt x="1569" y="419"/>
                </a:lnTo>
                <a:lnTo>
                  <a:pt x="1549" y="409"/>
                </a:lnTo>
                <a:lnTo>
                  <a:pt x="1545" y="427"/>
                </a:lnTo>
                <a:lnTo>
                  <a:pt x="1490" y="425"/>
                </a:lnTo>
                <a:lnTo>
                  <a:pt x="1452" y="399"/>
                </a:lnTo>
                <a:lnTo>
                  <a:pt x="1454" y="382"/>
                </a:lnTo>
                <a:lnTo>
                  <a:pt x="1512" y="417"/>
                </a:lnTo>
                <a:lnTo>
                  <a:pt x="1559" y="366"/>
                </a:lnTo>
                <a:lnTo>
                  <a:pt x="1536" y="362"/>
                </a:lnTo>
                <a:lnTo>
                  <a:pt x="1562" y="324"/>
                </a:lnTo>
                <a:lnTo>
                  <a:pt x="1533" y="332"/>
                </a:lnTo>
                <a:lnTo>
                  <a:pt x="1445" y="298"/>
                </a:lnTo>
                <a:lnTo>
                  <a:pt x="1489" y="290"/>
                </a:lnTo>
                <a:lnTo>
                  <a:pt x="1531" y="307"/>
                </a:lnTo>
                <a:lnTo>
                  <a:pt x="1533" y="297"/>
                </a:lnTo>
                <a:lnTo>
                  <a:pt x="1512" y="274"/>
                </a:lnTo>
                <a:lnTo>
                  <a:pt x="1530" y="274"/>
                </a:lnTo>
                <a:lnTo>
                  <a:pt x="1556" y="261"/>
                </a:lnTo>
                <a:lnTo>
                  <a:pt x="1541" y="282"/>
                </a:lnTo>
                <a:lnTo>
                  <a:pt x="1551" y="304"/>
                </a:lnTo>
                <a:lnTo>
                  <a:pt x="1571" y="285"/>
                </a:lnTo>
                <a:lnTo>
                  <a:pt x="1583" y="307"/>
                </a:lnTo>
                <a:lnTo>
                  <a:pt x="1602" y="304"/>
                </a:lnTo>
                <a:lnTo>
                  <a:pt x="1627" y="302"/>
                </a:lnTo>
                <a:lnTo>
                  <a:pt x="1650" y="274"/>
                </a:lnTo>
                <a:lnTo>
                  <a:pt x="1666" y="225"/>
                </a:lnTo>
                <a:lnTo>
                  <a:pt x="1693" y="219"/>
                </a:lnTo>
                <a:lnTo>
                  <a:pt x="1693" y="194"/>
                </a:lnTo>
                <a:lnTo>
                  <a:pt x="1675" y="151"/>
                </a:lnTo>
                <a:lnTo>
                  <a:pt x="1649" y="151"/>
                </a:lnTo>
                <a:lnTo>
                  <a:pt x="1623" y="219"/>
                </a:lnTo>
                <a:lnTo>
                  <a:pt x="1613" y="185"/>
                </a:lnTo>
                <a:lnTo>
                  <a:pt x="1607" y="140"/>
                </a:lnTo>
                <a:lnTo>
                  <a:pt x="1552" y="166"/>
                </a:lnTo>
                <a:lnTo>
                  <a:pt x="1483" y="181"/>
                </a:lnTo>
                <a:lnTo>
                  <a:pt x="1490" y="148"/>
                </a:lnTo>
                <a:lnTo>
                  <a:pt x="1528" y="129"/>
                </a:lnTo>
                <a:lnTo>
                  <a:pt x="1601" y="100"/>
                </a:lnTo>
                <a:lnTo>
                  <a:pt x="1575" y="64"/>
                </a:lnTo>
                <a:lnTo>
                  <a:pt x="1624" y="89"/>
                </a:lnTo>
                <a:lnTo>
                  <a:pt x="1609" y="57"/>
                </a:lnTo>
                <a:lnTo>
                  <a:pt x="1655" y="100"/>
                </a:lnTo>
                <a:lnTo>
                  <a:pt x="1620" y="29"/>
                </a:lnTo>
                <a:lnTo>
                  <a:pt x="1585" y="0"/>
                </a:lnTo>
                <a:lnTo>
                  <a:pt x="982" y="116"/>
                </a:lnTo>
                <a:lnTo>
                  <a:pt x="483" y="181"/>
                </a:lnTo>
                <a:lnTo>
                  <a:pt x="475" y="237"/>
                </a:lnTo>
                <a:lnTo>
                  <a:pt x="448" y="255"/>
                </a:lnTo>
                <a:lnTo>
                  <a:pt x="413" y="317"/>
                </a:lnTo>
                <a:lnTo>
                  <a:pt x="386" y="313"/>
                </a:lnTo>
                <a:lnTo>
                  <a:pt x="355" y="330"/>
                </a:lnTo>
                <a:lnTo>
                  <a:pt x="334" y="361"/>
                </a:lnTo>
                <a:lnTo>
                  <a:pt x="305" y="341"/>
                </a:lnTo>
                <a:lnTo>
                  <a:pt x="260" y="380"/>
                </a:lnTo>
                <a:lnTo>
                  <a:pt x="254" y="413"/>
                </a:lnTo>
                <a:lnTo>
                  <a:pt x="62" y="526"/>
                </a:lnTo>
                <a:lnTo>
                  <a:pt x="51" y="570"/>
                </a:lnTo>
                <a:lnTo>
                  <a:pt x="0" y="595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72" name="Freeform 57"/>
          <p:cNvSpPr>
            <a:spLocks/>
          </p:cNvSpPr>
          <p:nvPr/>
        </p:nvSpPr>
        <p:spPr bwMode="gray">
          <a:xfrm>
            <a:off x="3649663" y="2035855"/>
            <a:ext cx="1035050" cy="652463"/>
          </a:xfrm>
          <a:custGeom>
            <a:avLst/>
            <a:gdLst>
              <a:gd name="T0" fmla="*/ 0 w 1305"/>
              <a:gd name="T1" fmla="*/ 0 h 823"/>
              <a:gd name="T2" fmla="*/ 0 w 1305"/>
              <a:gd name="T3" fmla="*/ 0 h 823"/>
              <a:gd name="T4" fmla="*/ 0 w 1305"/>
              <a:gd name="T5" fmla="*/ 0 h 823"/>
              <a:gd name="T6" fmla="*/ 0 w 1305"/>
              <a:gd name="T7" fmla="*/ 0 h 823"/>
              <a:gd name="T8" fmla="*/ 0 w 1305"/>
              <a:gd name="T9" fmla="*/ 0 h 823"/>
              <a:gd name="T10" fmla="*/ 0 w 1305"/>
              <a:gd name="T11" fmla="*/ 0 h 823"/>
              <a:gd name="T12" fmla="*/ 0 w 1305"/>
              <a:gd name="T13" fmla="*/ 0 h 823"/>
              <a:gd name="T14" fmla="*/ 0 w 1305"/>
              <a:gd name="T15" fmla="*/ 0 h 823"/>
              <a:gd name="T16" fmla="*/ 0 w 1305"/>
              <a:gd name="T17" fmla="*/ 0 h 823"/>
              <a:gd name="T18" fmla="*/ 0 w 1305"/>
              <a:gd name="T19" fmla="*/ 0 h 82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05"/>
              <a:gd name="T31" fmla="*/ 0 h 823"/>
              <a:gd name="T32" fmla="*/ 1305 w 1305"/>
              <a:gd name="T33" fmla="*/ 823 h 82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05" h="823">
                <a:moveTo>
                  <a:pt x="0" y="757"/>
                </a:moveTo>
                <a:lnTo>
                  <a:pt x="67" y="0"/>
                </a:lnTo>
                <a:lnTo>
                  <a:pt x="710" y="45"/>
                </a:lnTo>
                <a:lnTo>
                  <a:pt x="1204" y="61"/>
                </a:lnTo>
                <a:lnTo>
                  <a:pt x="1213" y="267"/>
                </a:lnTo>
                <a:lnTo>
                  <a:pt x="1263" y="434"/>
                </a:lnTo>
                <a:lnTo>
                  <a:pt x="1270" y="650"/>
                </a:lnTo>
                <a:lnTo>
                  <a:pt x="1305" y="823"/>
                </a:lnTo>
                <a:lnTo>
                  <a:pt x="618" y="802"/>
                </a:lnTo>
                <a:lnTo>
                  <a:pt x="0" y="75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73" name="Freeform 58"/>
          <p:cNvSpPr>
            <a:spLocks/>
          </p:cNvSpPr>
          <p:nvPr/>
        </p:nvSpPr>
        <p:spPr bwMode="gray">
          <a:xfrm>
            <a:off x="6403975" y="3305855"/>
            <a:ext cx="660400" cy="744538"/>
          </a:xfrm>
          <a:custGeom>
            <a:avLst/>
            <a:gdLst>
              <a:gd name="T0" fmla="*/ 0 w 830"/>
              <a:gd name="T1" fmla="*/ 2147483647 h 938"/>
              <a:gd name="T2" fmla="*/ 2147483647 w 830"/>
              <a:gd name="T3" fmla="*/ 2147483647 h 938"/>
              <a:gd name="T4" fmla="*/ 2147483647 w 830"/>
              <a:gd name="T5" fmla="*/ 2147483647 h 938"/>
              <a:gd name="T6" fmla="*/ 2147483647 w 830"/>
              <a:gd name="T7" fmla="*/ 2147483647 h 938"/>
              <a:gd name="T8" fmla="*/ 2147483647 w 830"/>
              <a:gd name="T9" fmla="*/ 2147483647 h 938"/>
              <a:gd name="T10" fmla="*/ 2147483647 w 830"/>
              <a:gd name="T11" fmla="*/ 2147483647 h 938"/>
              <a:gd name="T12" fmla="*/ 2147483647 w 830"/>
              <a:gd name="T13" fmla="*/ 2147483647 h 938"/>
              <a:gd name="T14" fmla="*/ 2147483647 w 830"/>
              <a:gd name="T15" fmla="*/ 2147483647 h 938"/>
              <a:gd name="T16" fmla="*/ 2147483647 w 830"/>
              <a:gd name="T17" fmla="*/ 2147483647 h 938"/>
              <a:gd name="T18" fmla="*/ 2147483647 w 830"/>
              <a:gd name="T19" fmla="*/ 2147483647 h 938"/>
              <a:gd name="T20" fmla="*/ 2147483647 w 830"/>
              <a:gd name="T21" fmla="*/ 2147483647 h 938"/>
              <a:gd name="T22" fmla="*/ 2147483647 w 830"/>
              <a:gd name="T23" fmla="*/ 2147483647 h 938"/>
              <a:gd name="T24" fmla="*/ 2147483647 w 830"/>
              <a:gd name="T25" fmla="*/ 2147483647 h 938"/>
              <a:gd name="T26" fmla="*/ 2147483647 w 830"/>
              <a:gd name="T27" fmla="*/ 2147483647 h 938"/>
              <a:gd name="T28" fmla="*/ 2147483647 w 830"/>
              <a:gd name="T29" fmla="*/ 2147483647 h 938"/>
              <a:gd name="T30" fmla="*/ 2147483647 w 830"/>
              <a:gd name="T31" fmla="*/ 2147483647 h 938"/>
              <a:gd name="T32" fmla="*/ 2147483647 w 830"/>
              <a:gd name="T33" fmla="*/ 2147483647 h 938"/>
              <a:gd name="T34" fmla="*/ 2147483647 w 830"/>
              <a:gd name="T35" fmla="*/ 2147483647 h 938"/>
              <a:gd name="T36" fmla="*/ 2147483647 w 830"/>
              <a:gd name="T37" fmla="*/ 2147483647 h 938"/>
              <a:gd name="T38" fmla="*/ 2147483647 w 830"/>
              <a:gd name="T39" fmla="*/ 0 h 938"/>
              <a:gd name="T40" fmla="*/ 2147483647 w 830"/>
              <a:gd name="T41" fmla="*/ 2147483647 h 938"/>
              <a:gd name="T42" fmla="*/ 2147483647 w 830"/>
              <a:gd name="T43" fmla="*/ 2147483647 h 938"/>
              <a:gd name="T44" fmla="*/ 2147483647 w 830"/>
              <a:gd name="T45" fmla="*/ 2147483647 h 938"/>
              <a:gd name="T46" fmla="*/ 2147483647 w 830"/>
              <a:gd name="T47" fmla="*/ 2147483647 h 938"/>
              <a:gd name="T48" fmla="*/ 2147483647 w 830"/>
              <a:gd name="T49" fmla="*/ 2147483647 h 938"/>
              <a:gd name="T50" fmla="*/ 2147483647 w 830"/>
              <a:gd name="T51" fmla="*/ 2147483647 h 938"/>
              <a:gd name="T52" fmla="*/ 2147483647 w 830"/>
              <a:gd name="T53" fmla="*/ 2147483647 h 938"/>
              <a:gd name="T54" fmla="*/ 2147483647 w 830"/>
              <a:gd name="T55" fmla="*/ 2147483647 h 938"/>
              <a:gd name="T56" fmla="*/ 2147483647 w 830"/>
              <a:gd name="T57" fmla="*/ 2147483647 h 938"/>
              <a:gd name="T58" fmla="*/ 2147483647 w 830"/>
              <a:gd name="T59" fmla="*/ 2147483647 h 938"/>
              <a:gd name="T60" fmla="*/ 2147483647 w 830"/>
              <a:gd name="T61" fmla="*/ 2147483647 h 938"/>
              <a:gd name="T62" fmla="*/ 2147483647 w 830"/>
              <a:gd name="T63" fmla="*/ 2147483647 h 938"/>
              <a:gd name="T64" fmla="*/ 2147483647 w 830"/>
              <a:gd name="T65" fmla="*/ 2147483647 h 938"/>
              <a:gd name="T66" fmla="*/ 2147483647 w 830"/>
              <a:gd name="T67" fmla="*/ 2147483647 h 938"/>
              <a:gd name="T68" fmla="*/ 2147483647 w 830"/>
              <a:gd name="T69" fmla="*/ 2147483647 h 938"/>
              <a:gd name="T70" fmla="*/ 2147483647 w 830"/>
              <a:gd name="T71" fmla="*/ 2147483647 h 938"/>
              <a:gd name="T72" fmla="*/ 2147483647 w 830"/>
              <a:gd name="T73" fmla="*/ 2147483647 h 938"/>
              <a:gd name="T74" fmla="*/ 0 w 830"/>
              <a:gd name="T75" fmla="*/ 2147483647 h 93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830"/>
              <a:gd name="T115" fmla="*/ 0 h 938"/>
              <a:gd name="T116" fmla="*/ 830 w 830"/>
              <a:gd name="T117" fmla="*/ 938 h 93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830" h="938">
                <a:moveTo>
                  <a:pt x="0" y="170"/>
                </a:moveTo>
                <a:lnTo>
                  <a:pt x="70" y="821"/>
                </a:lnTo>
                <a:lnTo>
                  <a:pt x="130" y="818"/>
                </a:lnTo>
                <a:lnTo>
                  <a:pt x="170" y="832"/>
                </a:lnTo>
                <a:lnTo>
                  <a:pt x="191" y="875"/>
                </a:lnTo>
                <a:lnTo>
                  <a:pt x="256" y="886"/>
                </a:lnTo>
                <a:lnTo>
                  <a:pt x="296" y="909"/>
                </a:lnTo>
                <a:lnTo>
                  <a:pt x="385" y="904"/>
                </a:lnTo>
                <a:lnTo>
                  <a:pt x="428" y="875"/>
                </a:lnTo>
                <a:lnTo>
                  <a:pt x="523" y="938"/>
                </a:lnTo>
                <a:lnTo>
                  <a:pt x="586" y="885"/>
                </a:lnTo>
                <a:lnTo>
                  <a:pt x="597" y="783"/>
                </a:lnTo>
                <a:lnTo>
                  <a:pt x="637" y="805"/>
                </a:lnTo>
                <a:lnTo>
                  <a:pt x="656" y="717"/>
                </a:lnTo>
                <a:lnTo>
                  <a:pt x="761" y="640"/>
                </a:lnTo>
                <a:lnTo>
                  <a:pt x="795" y="595"/>
                </a:lnTo>
                <a:lnTo>
                  <a:pt x="820" y="390"/>
                </a:lnTo>
                <a:lnTo>
                  <a:pt x="803" y="347"/>
                </a:lnTo>
                <a:lnTo>
                  <a:pt x="830" y="327"/>
                </a:lnTo>
                <a:lnTo>
                  <a:pt x="776" y="0"/>
                </a:lnTo>
                <a:lnTo>
                  <a:pt x="693" y="40"/>
                </a:lnTo>
                <a:lnTo>
                  <a:pt x="637" y="73"/>
                </a:lnTo>
                <a:lnTo>
                  <a:pt x="613" y="107"/>
                </a:lnTo>
                <a:lnTo>
                  <a:pt x="565" y="151"/>
                </a:lnTo>
                <a:lnTo>
                  <a:pt x="513" y="156"/>
                </a:lnTo>
                <a:lnTo>
                  <a:pt x="461" y="182"/>
                </a:lnTo>
                <a:lnTo>
                  <a:pt x="435" y="196"/>
                </a:lnTo>
                <a:lnTo>
                  <a:pt x="400" y="177"/>
                </a:lnTo>
                <a:lnTo>
                  <a:pt x="353" y="198"/>
                </a:lnTo>
                <a:lnTo>
                  <a:pt x="345" y="189"/>
                </a:lnTo>
                <a:lnTo>
                  <a:pt x="390" y="164"/>
                </a:lnTo>
                <a:lnTo>
                  <a:pt x="387" y="162"/>
                </a:lnTo>
                <a:lnTo>
                  <a:pt x="365" y="155"/>
                </a:lnTo>
                <a:lnTo>
                  <a:pt x="348" y="171"/>
                </a:lnTo>
                <a:lnTo>
                  <a:pt x="273" y="137"/>
                </a:lnTo>
                <a:lnTo>
                  <a:pt x="242" y="151"/>
                </a:lnTo>
                <a:lnTo>
                  <a:pt x="248" y="131"/>
                </a:lnTo>
                <a:lnTo>
                  <a:pt x="0" y="17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74" name="Freeform 59"/>
          <p:cNvSpPr>
            <a:spLocks/>
          </p:cNvSpPr>
          <p:nvPr/>
        </p:nvSpPr>
        <p:spPr bwMode="gray">
          <a:xfrm>
            <a:off x="3644900" y="4423455"/>
            <a:ext cx="1357313" cy="712788"/>
          </a:xfrm>
          <a:custGeom>
            <a:avLst/>
            <a:gdLst>
              <a:gd name="T0" fmla="*/ 0 w 1712"/>
              <a:gd name="T1" fmla="*/ 2147483647 h 896"/>
              <a:gd name="T2" fmla="*/ 0 w 1712"/>
              <a:gd name="T3" fmla="*/ 0 h 896"/>
              <a:gd name="T4" fmla="*/ 0 w 1712"/>
              <a:gd name="T5" fmla="*/ 2147483647 h 896"/>
              <a:gd name="T6" fmla="*/ 0 w 1712"/>
              <a:gd name="T7" fmla="*/ 2147483647 h 896"/>
              <a:gd name="T8" fmla="*/ 0 w 1712"/>
              <a:gd name="T9" fmla="*/ 2147483647 h 896"/>
              <a:gd name="T10" fmla="*/ 0 w 1712"/>
              <a:gd name="T11" fmla="*/ 2147483647 h 896"/>
              <a:gd name="T12" fmla="*/ 0 w 1712"/>
              <a:gd name="T13" fmla="*/ 2147483647 h 896"/>
              <a:gd name="T14" fmla="*/ 0 w 1712"/>
              <a:gd name="T15" fmla="*/ 2147483647 h 896"/>
              <a:gd name="T16" fmla="*/ 0 w 1712"/>
              <a:gd name="T17" fmla="*/ 2147483647 h 896"/>
              <a:gd name="T18" fmla="*/ 0 w 1712"/>
              <a:gd name="T19" fmla="*/ 2147483647 h 896"/>
              <a:gd name="T20" fmla="*/ 0 w 1712"/>
              <a:gd name="T21" fmla="*/ 2147483647 h 896"/>
              <a:gd name="T22" fmla="*/ 0 w 1712"/>
              <a:gd name="T23" fmla="*/ 2147483647 h 896"/>
              <a:gd name="T24" fmla="*/ 0 w 1712"/>
              <a:gd name="T25" fmla="*/ 2147483647 h 896"/>
              <a:gd name="T26" fmla="*/ 0 w 1712"/>
              <a:gd name="T27" fmla="*/ 2147483647 h 896"/>
              <a:gd name="T28" fmla="*/ 0 w 1712"/>
              <a:gd name="T29" fmla="*/ 2147483647 h 896"/>
              <a:gd name="T30" fmla="*/ 0 w 1712"/>
              <a:gd name="T31" fmla="*/ 2147483647 h 896"/>
              <a:gd name="T32" fmla="*/ 0 w 1712"/>
              <a:gd name="T33" fmla="*/ 2147483647 h 896"/>
              <a:gd name="T34" fmla="*/ 0 w 1712"/>
              <a:gd name="T35" fmla="*/ 2147483647 h 896"/>
              <a:gd name="T36" fmla="*/ 0 w 1712"/>
              <a:gd name="T37" fmla="*/ 2147483647 h 896"/>
              <a:gd name="T38" fmla="*/ 0 w 1712"/>
              <a:gd name="T39" fmla="*/ 2147483647 h 896"/>
              <a:gd name="T40" fmla="*/ 0 w 1712"/>
              <a:gd name="T41" fmla="*/ 2147483647 h 896"/>
              <a:gd name="T42" fmla="*/ 0 w 1712"/>
              <a:gd name="T43" fmla="*/ 2147483647 h 896"/>
              <a:gd name="T44" fmla="*/ 0 w 1712"/>
              <a:gd name="T45" fmla="*/ 2147483647 h 896"/>
              <a:gd name="T46" fmla="*/ 0 w 1712"/>
              <a:gd name="T47" fmla="*/ 2147483647 h 896"/>
              <a:gd name="T48" fmla="*/ 0 w 1712"/>
              <a:gd name="T49" fmla="*/ 2147483647 h 896"/>
              <a:gd name="T50" fmla="*/ 0 w 1712"/>
              <a:gd name="T51" fmla="*/ 2147483647 h 896"/>
              <a:gd name="T52" fmla="*/ 0 w 1712"/>
              <a:gd name="T53" fmla="*/ 2147483647 h 896"/>
              <a:gd name="T54" fmla="*/ 0 w 1712"/>
              <a:gd name="T55" fmla="*/ 2147483647 h 896"/>
              <a:gd name="T56" fmla="*/ 0 w 1712"/>
              <a:gd name="T57" fmla="*/ 2147483647 h 896"/>
              <a:gd name="T58" fmla="*/ 0 w 1712"/>
              <a:gd name="T59" fmla="*/ 2147483647 h 896"/>
              <a:gd name="T60" fmla="*/ 0 w 1712"/>
              <a:gd name="T61" fmla="*/ 2147483647 h 896"/>
              <a:gd name="T62" fmla="*/ 0 w 1712"/>
              <a:gd name="T63" fmla="*/ 2147483647 h 896"/>
              <a:gd name="T64" fmla="*/ 0 w 1712"/>
              <a:gd name="T65" fmla="*/ 2147483647 h 896"/>
              <a:gd name="T66" fmla="*/ 0 w 1712"/>
              <a:gd name="T67" fmla="*/ 2147483647 h 896"/>
              <a:gd name="T68" fmla="*/ 0 w 1712"/>
              <a:gd name="T69" fmla="*/ 2147483647 h 896"/>
              <a:gd name="T70" fmla="*/ 0 w 1712"/>
              <a:gd name="T71" fmla="*/ 2147483647 h 896"/>
              <a:gd name="T72" fmla="*/ 0 w 1712"/>
              <a:gd name="T73" fmla="*/ 2147483647 h 89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712"/>
              <a:gd name="T112" fmla="*/ 0 h 896"/>
              <a:gd name="T113" fmla="*/ 1712 w 1712"/>
              <a:gd name="T114" fmla="*/ 896 h 89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712" h="896">
                <a:moveTo>
                  <a:pt x="0" y="131"/>
                </a:moveTo>
                <a:lnTo>
                  <a:pt x="11" y="0"/>
                </a:lnTo>
                <a:lnTo>
                  <a:pt x="200" y="14"/>
                </a:lnTo>
                <a:lnTo>
                  <a:pt x="1038" y="54"/>
                </a:lnTo>
                <a:lnTo>
                  <a:pt x="1668" y="52"/>
                </a:lnTo>
                <a:lnTo>
                  <a:pt x="1672" y="182"/>
                </a:lnTo>
                <a:lnTo>
                  <a:pt x="1712" y="462"/>
                </a:lnTo>
                <a:lnTo>
                  <a:pt x="1705" y="896"/>
                </a:lnTo>
                <a:lnTo>
                  <a:pt x="1652" y="877"/>
                </a:lnTo>
                <a:lnTo>
                  <a:pt x="1567" y="820"/>
                </a:lnTo>
                <a:lnTo>
                  <a:pt x="1534" y="836"/>
                </a:lnTo>
                <a:lnTo>
                  <a:pt x="1423" y="847"/>
                </a:lnTo>
                <a:lnTo>
                  <a:pt x="1313" y="882"/>
                </a:lnTo>
                <a:lnTo>
                  <a:pt x="1270" y="841"/>
                </a:lnTo>
                <a:lnTo>
                  <a:pt x="1216" y="850"/>
                </a:lnTo>
                <a:lnTo>
                  <a:pt x="1205" y="821"/>
                </a:lnTo>
                <a:lnTo>
                  <a:pt x="1165" y="848"/>
                </a:lnTo>
                <a:lnTo>
                  <a:pt x="1158" y="883"/>
                </a:lnTo>
                <a:lnTo>
                  <a:pt x="1144" y="836"/>
                </a:lnTo>
                <a:lnTo>
                  <a:pt x="1106" y="861"/>
                </a:lnTo>
                <a:lnTo>
                  <a:pt x="1043" y="811"/>
                </a:lnTo>
                <a:lnTo>
                  <a:pt x="1009" y="848"/>
                </a:lnTo>
                <a:lnTo>
                  <a:pt x="986" y="829"/>
                </a:lnTo>
                <a:lnTo>
                  <a:pt x="956" y="768"/>
                </a:lnTo>
                <a:lnTo>
                  <a:pt x="903" y="764"/>
                </a:lnTo>
                <a:lnTo>
                  <a:pt x="896" y="783"/>
                </a:lnTo>
                <a:lnTo>
                  <a:pt x="858" y="758"/>
                </a:lnTo>
                <a:lnTo>
                  <a:pt x="828" y="769"/>
                </a:lnTo>
                <a:lnTo>
                  <a:pt x="787" y="749"/>
                </a:lnTo>
                <a:lnTo>
                  <a:pt x="738" y="744"/>
                </a:lnTo>
                <a:lnTo>
                  <a:pt x="740" y="712"/>
                </a:lnTo>
                <a:lnTo>
                  <a:pt x="706" y="683"/>
                </a:lnTo>
                <a:lnTo>
                  <a:pt x="695" y="703"/>
                </a:lnTo>
                <a:lnTo>
                  <a:pt x="637" y="700"/>
                </a:lnTo>
                <a:lnTo>
                  <a:pt x="578" y="651"/>
                </a:lnTo>
                <a:lnTo>
                  <a:pt x="598" y="165"/>
                </a:lnTo>
                <a:lnTo>
                  <a:pt x="0" y="131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75" name="Freeform 60"/>
          <p:cNvSpPr>
            <a:spLocks/>
          </p:cNvSpPr>
          <p:nvPr/>
        </p:nvSpPr>
        <p:spPr bwMode="gray">
          <a:xfrm>
            <a:off x="684213" y="2046968"/>
            <a:ext cx="1254125" cy="1068387"/>
          </a:xfrm>
          <a:custGeom>
            <a:avLst/>
            <a:gdLst>
              <a:gd name="T0" fmla="*/ 0 w 1580"/>
              <a:gd name="T1" fmla="*/ 0 h 1348"/>
              <a:gd name="T2" fmla="*/ 0 w 1580"/>
              <a:gd name="T3" fmla="*/ 0 h 1348"/>
              <a:gd name="T4" fmla="*/ 0 w 1580"/>
              <a:gd name="T5" fmla="*/ 0 h 1348"/>
              <a:gd name="T6" fmla="*/ 0 w 1580"/>
              <a:gd name="T7" fmla="*/ 0 h 1348"/>
              <a:gd name="T8" fmla="*/ 0 w 1580"/>
              <a:gd name="T9" fmla="*/ 0 h 1348"/>
              <a:gd name="T10" fmla="*/ 0 w 1580"/>
              <a:gd name="T11" fmla="*/ 0 h 1348"/>
              <a:gd name="T12" fmla="*/ 0 w 1580"/>
              <a:gd name="T13" fmla="*/ 0 h 1348"/>
              <a:gd name="T14" fmla="*/ 0 w 1580"/>
              <a:gd name="T15" fmla="*/ 0 h 1348"/>
              <a:gd name="T16" fmla="*/ 0 w 1580"/>
              <a:gd name="T17" fmla="*/ 0 h 1348"/>
              <a:gd name="T18" fmla="*/ 0 w 1580"/>
              <a:gd name="T19" fmla="*/ 0 h 1348"/>
              <a:gd name="T20" fmla="*/ 0 w 1580"/>
              <a:gd name="T21" fmla="*/ 0 h 1348"/>
              <a:gd name="T22" fmla="*/ 0 w 1580"/>
              <a:gd name="T23" fmla="*/ 0 h 1348"/>
              <a:gd name="T24" fmla="*/ 0 w 1580"/>
              <a:gd name="T25" fmla="*/ 0 h 1348"/>
              <a:gd name="T26" fmla="*/ 0 w 1580"/>
              <a:gd name="T27" fmla="*/ 0 h 1348"/>
              <a:gd name="T28" fmla="*/ 0 w 1580"/>
              <a:gd name="T29" fmla="*/ 0 h 1348"/>
              <a:gd name="T30" fmla="*/ 0 w 1580"/>
              <a:gd name="T31" fmla="*/ 0 h 1348"/>
              <a:gd name="T32" fmla="*/ 0 w 1580"/>
              <a:gd name="T33" fmla="*/ 0 h 1348"/>
              <a:gd name="T34" fmla="*/ 0 w 1580"/>
              <a:gd name="T35" fmla="*/ 0 h 1348"/>
              <a:gd name="T36" fmla="*/ 0 w 1580"/>
              <a:gd name="T37" fmla="*/ 0 h 1348"/>
              <a:gd name="T38" fmla="*/ 0 w 1580"/>
              <a:gd name="T39" fmla="*/ 0 h 1348"/>
              <a:gd name="T40" fmla="*/ 0 w 1580"/>
              <a:gd name="T41" fmla="*/ 0 h 1348"/>
              <a:gd name="T42" fmla="*/ 0 w 1580"/>
              <a:gd name="T43" fmla="*/ 0 h 1348"/>
              <a:gd name="T44" fmla="*/ 0 w 1580"/>
              <a:gd name="T45" fmla="*/ 0 h 1348"/>
              <a:gd name="T46" fmla="*/ 0 w 1580"/>
              <a:gd name="T47" fmla="*/ 0 h 1348"/>
              <a:gd name="T48" fmla="*/ 0 w 1580"/>
              <a:gd name="T49" fmla="*/ 0 h 1348"/>
              <a:gd name="T50" fmla="*/ 0 w 1580"/>
              <a:gd name="T51" fmla="*/ 0 h 134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580"/>
              <a:gd name="T79" fmla="*/ 0 h 1348"/>
              <a:gd name="T80" fmla="*/ 1580 w 1580"/>
              <a:gd name="T81" fmla="*/ 1348 h 134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580" h="1348">
                <a:moveTo>
                  <a:pt x="0" y="1004"/>
                </a:moveTo>
                <a:lnTo>
                  <a:pt x="25" y="761"/>
                </a:lnTo>
                <a:lnTo>
                  <a:pt x="148" y="564"/>
                </a:lnTo>
                <a:lnTo>
                  <a:pt x="343" y="0"/>
                </a:lnTo>
                <a:lnTo>
                  <a:pt x="440" y="30"/>
                </a:lnTo>
                <a:lnTo>
                  <a:pt x="445" y="55"/>
                </a:lnTo>
                <a:lnTo>
                  <a:pt x="471" y="59"/>
                </a:lnTo>
                <a:lnTo>
                  <a:pt x="520" y="156"/>
                </a:lnTo>
                <a:lnTo>
                  <a:pt x="512" y="188"/>
                </a:lnTo>
                <a:lnTo>
                  <a:pt x="589" y="254"/>
                </a:lnTo>
                <a:lnTo>
                  <a:pt x="724" y="249"/>
                </a:lnTo>
                <a:lnTo>
                  <a:pt x="824" y="294"/>
                </a:lnTo>
                <a:lnTo>
                  <a:pt x="872" y="284"/>
                </a:lnTo>
                <a:lnTo>
                  <a:pt x="1175" y="294"/>
                </a:lnTo>
                <a:lnTo>
                  <a:pt x="1521" y="375"/>
                </a:lnTo>
                <a:lnTo>
                  <a:pt x="1539" y="418"/>
                </a:lnTo>
                <a:lnTo>
                  <a:pt x="1580" y="481"/>
                </a:lnTo>
                <a:lnTo>
                  <a:pt x="1525" y="564"/>
                </a:lnTo>
                <a:lnTo>
                  <a:pt x="1464" y="660"/>
                </a:lnTo>
                <a:lnTo>
                  <a:pt x="1389" y="731"/>
                </a:lnTo>
                <a:lnTo>
                  <a:pt x="1378" y="778"/>
                </a:lnTo>
                <a:lnTo>
                  <a:pt x="1421" y="830"/>
                </a:lnTo>
                <a:lnTo>
                  <a:pt x="1373" y="939"/>
                </a:lnTo>
                <a:lnTo>
                  <a:pt x="1279" y="1348"/>
                </a:lnTo>
                <a:lnTo>
                  <a:pt x="744" y="1214"/>
                </a:lnTo>
                <a:lnTo>
                  <a:pt x="0" y="100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76" name="Freeform 61"/>
          <p:cNvSpPr>
            <a:spLocks/>
          </p:cNvSpPr>
          <p:nvPr/>
        </p:nvSpPr>
        <p:spPr bwMode="gray">
          <a:xfrm>
            <a:off x="7021513" y="3159805"/>
            <a:ext cx="914400" cy="588963"/>
          </a:xfrm>
          <a:custGeom>
            <a:avLst/>
            <a:gdLst>
              <a:gd name="T0" fmla="*/ 0 w 1153"/>
              <a:gd name="T1" fmla="*/ 2147483647 h 741"/>
              <a:gd name="T2" fmla="*/ 0 w 1153"/>
              <a:gd name="T3" fmla="*/ 2147483647 h 741"/>
              <a:gd name="T4" fmla="*/ 0 w 1153"/>
              <a:gd name="T5" fmla="*/ 2147483647 h 741"/>
              <a:gd name="T6" fmla="*/ 0 w 1153"/>
              <a:gd name="T7" fmla="*/ 2147483647 h 741"/>
              <a:gd name="T8" fmla="*/ 0 w 1153"/>
              <a:gd name="T9" fmla="*/ 2147483647 h 741"/>
              <a:gd name="T10" fmla="*/ 0 w 1153"/>
              <a:gd name="T11" fmla="*/ 2147483647 h 741"/>
              <a:gd name="T12" fmla="*/ 0 w 1153"/>
              <a:gd name="T13" fmla="*/ 2147483647 h 741"/>
              <a:gd name="T14" fmla="*/ 0 w 1153"/>
              <a:gd name="T15" fmla="*/ 2147483647 h 741"/>
              <a:gd name="T16" fmla="*/ 0 w 1153"/>
              <a:gd name="T17" fmla="*/ 2147483647 h 741"/>
              <a:gd name="T18" fmla="*/ 0 w 1153"/>
              <a:gd name="T19" fmla="*/ 2147483647 h 741"/>
              <a:gd name="T20" fmla="*/ 0 w 1153"/>
              <a:gd name="T21" fmla="*/ 2147483647 h 741"/>
              <a:gd name="T22" fmla="*/ 0 w 1153"/>
              <a:gd name="T23" fmla="*/ 2147483647 h 741"/>
              <a:gd name="T24" fmla="*/ 0 w 1153"/>
              <a:gd name="T25" fmla="*/ 2147483647 h 741"/>
              <a:gd name="T26" fmla="*/ 0 w 1153"/>
              <a:gd name="T27" fmla="*/ 2147483647 h 741"/>
              <a:gd name="T28" fmla="*/ 0 w 1153"/>
              <a:gd name="T29" fmla="*/ 2147483647 h 741"/>
              <a:gd name="T30" fmla="*/ 0 w 1153"/>
              <a:gd name="T31" fmla="*/ 0 h 741"/>
              <a:gd name="T32" fmla="*/ 0 w 1153"/>
              <a:gd name="T33" fmla="*/ 2147483647 h 741"/>
              <a:gd name="T34" fmla="*/ 0 w 1153"/>
              <a:gd name="T35" fmla="*/ 2147483647 h 741"/>
              <a:gd name="T36" fmla="*/ 0 w 1153"/>
              <a:gd name="T37" fmla="*/ 2147483647 h 74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153"/>
              <a:gd name="T58" fmla="*/ 0 h 741"/>
              <a:gd name="T59" fmla="*/ 1153 w 1153"/>
              <a:gd name="T60" fmla="*/ 741 h 74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153" h="741">
                <a:moveTo>
                  <a:pt x="0" y="183"/>
                </a:moveTo>
                <a:lnTo>
                  <a:pt x="54" y="510"/>
                </a:lnTo>
                <a:lnTo>
                  <a:pt x="92" y="741"/>
                </a:lnTo>
                <a:lnTo>
                  <a:pt x="284" y="709"/>
                </a:lnTo>
                <a:lnTo>
                  <a:pt x="977" y="576"/>
                </a:lnTo>
                <a:lnTo>
                  <a:pt x="1006" y="542"/>
                </a:lnTo>
                <a:lnTo>
                  <a:pt x="1046" y="542"/>
                </a:lnTo>
                <a:lnTo>
                  <a:pt x="1091" y="511"/>
                </a:lnTo>
                <a:lnTo>
                  <a:pt x="1114" y="462"/>
                </a:lnTo>
                <a:lnTo>
                  <a:pt x="1153" y="425"/>
                </a:lnTo>
                <a:lnTo>
                  <a:pt x="1041" y="333"/>
                </a:lnTo>
                <a:lnTo>
                  <a:pt x="1038" y="246"/>
                </a:lnTo>
                <a:lnTo>
                  <a:pt x="1090" y="130"/>
                </a:lnTo>
                <a:lnTo>
                  <a:pt x="1015" y="87"/>
                </a:lnTo>
                <a:lnTo>
                  <a:pt x="984" y="28"/>
                </a:lnTo>
                <a:lnTo>
                  <a:pt x="931" y="0"/>
                </a:lnTo>
                <a:lnTo>
                  <a:pt x="166" y="146"/>
                </a:lnTo>
                <a:lnTo>
                  <a:pt x="128" y="87"/>
                </a:lnTo>
                <a:lnTo>
                  <a:pt x="0" y="183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77" name="Freeform 62"/>
          <p:cNvSpPr>
            <a:spLocks/>
          </p:cNvSpPr>
          <p:nvPr/>
        </p:nvSpPr>
        <p:spPr bwMode="gray">
          <a:xfrm>
            <a:off x="8274050" y="3024868"/>
            <a:ext cx="122238" cy="150812"/>
          </a:xfrm>
          <a:custGeom>
            <a:avLst/>
            <a:gdLst>
              <a:gd name="T0" fmla="*/ 0 w 154"/>
              <a:gd name="T1" fmla="*/ 0 h 192"/>
              <a:gd name="T2" fmla="*/ 2147483647 w 154"/>
              <a:gd name="T3" fmla="*/ 0 h 192"/>
              <a:gd name="T4" fmla="*/ 2147483647 w 154"/>
              <a:gd name="T5" fmla="*/ 0 h 192"/>
              <a:gd name="T6" fmla="*/ 2147483647 w 154"/>
              <a:gd name="T7" fmla="*/ 0 h 192"/>
              <a:gd name="T8" fmla="*/ 2147483647 w 154"/>
              <a:gd name="T9" fmla="*/ 0 h 192"/>
              <a:gd name="T10" fmla="*/ 2147483647 w 154"/>
              <a:gd name="T11" fmla="*/ 0 h 192"/>
              <a:gd name="T12" fmla="*/ 2147483647 w 154"/>
              <a:gd name="T13" fmla="*/ 0 h 192"/>
              <a:gd name="T14" fmla="*/ 2147483647 w 154"/>
              <a:gd name="T15" fmla="*/ 0 h 192"/>
              <a:gd name="T16" fmla="*/ 2147483647 w 154"/>
              <a:gd name="T17" fmla="*/ 0 h 192"/>
              <a:gd name="T18" fmla="*/ 2147483647 w 154"/>
              <a:gd name="T19" fmla="*/ 0 h 192"/>
              <a:gd name="T20" fmla="*/ 2147483647 w 154"/>
              <a:gd name="T21" fmla="*/ 0 h 192"/>
              <a:gd name="T22" fmla="*/ 2147483647 w 154"/>
              <a:gd name="T23" fmla="*/ 0 h 192"/>
              <a:gd name="T24" fmla="*/ 2147483647 w 154"/>
              <a:gd name="T25" fmla="*/ 0 h 192"/>
              <a:gd name="T26" fmla="*/ 2147483647 w 154"/>
              <a:gd name="T27" fmla="*/ 0 h 192"/>
              <a:gd name="T28" fmla="*/ 0 w 154"/>
              <a:gd name="T29" fmla="*/ 0 h 19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54"/>
              <a:gd name="T46" fmla="*/ 0 h 192"/>
              <a:gd name="T47" fmla="*/ 154 w 154"/>
              <a:gd name="T48" fmla="*/ 192 h 19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54" h="192">
                <a:moveTo>
                  <a:pt x="0" y="19"/>
                </a:moveTo>
                <a:lnTo>
                  <a:pt x="33" y="183"/>
                </a:lnTo>
                <a:lnTo>
                  <a:pt x="39" y="192"/>
                </a:lnTo>
                <a:lnTo>
                  <a:pt x="97" y="159"/>
                </a:lnTo>
                <a:lnTo>
                  <a:pt x="89" y="109"/>
                </a:lnTo>
                <a:lnTo>
                  <a:pt x="99" y="85"/>
                </a:lnTo>
                <a:lnTo>
                  <a:pt x="115" y="102"/>
                </a:lnTo>
                <a:lnTo>
                  <a:pt x="121" y="137"/>
                </a:lnTo>
                <a:lnTo>
                  <a:pt x="132" y="135"/>
                </a:lnTo>
                <a:lnTo>
                  <a:pt x="154" y="102"/>
                </a:lnTo>
                <a:lnTo>
                  <a:pt x="132" y="61"/>
                </a:lnTo>
                <a:lnTo>
                  <a:pt x="98" y="55"/>
                </a:lnTo>
                <a:lnTo>
                  <a:pt x="76" y="5"/>
                </a:lnTo>
                <a:lnTo>
                  <a:pt x="53" y="0"/>
                </a:lnTo>
                <a:lnTo>
                  <a:pt x="0" y="1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78" name="Freeform 63"/>
          <p:cNvSpPr>
            <a:spLocks/>
          </p:cNvSpPr>
          <p:nvPr/>
        </p:nvSpPr>
        <p:spPr bwMode="gray">
          <a:xfrm>
            <a:off x="6794500" y="4659993"/>
            <a:ext cx="800100" cy="611187"/>
          </a:xfrm>
          <a:custGeom>
            <a:avLst/>
            <a:gdLst>
              <a:gd name="T0" fmla="*/ 0 w 1008"/>
              <a:gd name="T1" fmla="*/ 0 h 772"/>
              <a:gd name="T2" fmla="*/ 0 w 1008"/>
              <a:gd name="T3" fmla="*/ 0 h 772"/>
              <a:gd name="T4" fmla="*/ 0 w 1008"/>
              <a:gd name="T5" fmla="*/ 0 h 772"/>
              <a:gd name="T6" fmla="*/ 0 w 1008"/>
              <a:gd name="T7" fmla="*/ 0 h 772"/>
              <a:gd name="T8" fmla="*/ 0 w 1008"/>
              <a:gd name="T9" fmla="*/ 0 h 772"/>
              <a:gd name="T10" fmla="*/ 0 w 1008"/>
              <a:gd name="T11" fmla="*/ 0 h 772"/>
              <a:gd name="T12" fmla="*/ 0 w 1008"/>
              <a:gd name="T13" fmla="*/ 0 h 772"/>
              <a:gd name="T14" fmla="*/ 0 w 1008"/>
              <a:gd name="T15" fmla="*/ 0 h 772"/>
              <a:gd name="T16" fmla="*/ 0 w 1008"/>
              <a:gd name="T17" fmla="*/ 0 h 772"/>
              <a:gd name="T18" fmla="*/ 0 w 1008"/>
              <a:gd name="T19" fmla="*/ 0 h 772"/>
              <a:gd name="T20" fmla="*/ 0 w 1008"/>
              <a:gd name="T21" fmla="*/ 0 h 772"/>
              <a:gd name="T22" fmla="*/ 0 w 1008"/>
              <a:gd name="T23" fmla="*/ 0 h 772"/>
              <a:gd name="T24" fmla="*/ 0 w 1008"/>
              <a:gd name="T25" fmla="*/ 0 h 772"/>
              <a:gd name="T26" fmla="*/ 0 w 1008"/>
              <a:gd name="T27" fmla="*/ 0 h 772"/>
              <a:gd name="T28" fmla="*/ 0 w 1008"/>
              <a:gd name="T29" fmla="*/ 0 h 772"/>
              <a:gd name="T30" fmla="*/ 0 w 1008"/>
              <a:gd name="T31" fmla="*/ 0 h 772"/>
              <a:gd name="T32" fmla="*/ 0 w 1008"/>
              <a:gd name="T33" fmla="*/ 0 h 772"/>
              <a:gd name="T34" fmla="*/ 0 w 1008"/>
              <a:gd name="T35" fmla="*/ 0 h 772"/>
              <a:gd name="T36" fmla="*/ 0 w 1008"/>
              <a:gd name="T37" fmla="*/ 0 h 772"/>
              <a:gd name="T38" fmla="*/ 0 w 1008"/>
              <a:gd name="T39" fmla="*/ 0 h 772"/>
              <a:gd name="T40" fmla="*/ 0 w 1008"/>
              <a:gd name="T41" fmla="*/ 0 h 772"/>
              <a:gd name="T42" fmla="*/ 0 w 1008"/>
              <a:gd name="T43" fmla="*/ 0 h 772"/>
              <a:gd name="T44" fmla="*/ 0 w 1008"/>
              <a:gd name="T45" fmla="*/ 0 h 772"/>
              <a:gd name="T46" fmla="*/ 0 w 1008"/>
              <a:gd name="T47" fmla="*/ 0 h 772"/>
              <a:gd name="T48" fmla="*/ 0 w 1008"/>
              <a:gd name="T49" fmla="*/ 0 h 772"/>
              <a:gd name="T50" fmla="*/ 0 w 1008"/>
              <a:gd name="T51" fmla="*/ 0 h 772"/>
              <a:gd name="T52" fmla="*/ 0 w 1008"/>
              <a:gd name="T53" fmla="*/ 0 h 772"/>
              <a:gd name="T54" fmla="*/ 0 w 1008"/>
              <a:gd name="T55" fmla="*/ 0 h 77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008"/>
              <a:gd name="T85" fmla="*/ 0 h 772"/>
              <a:gd name="T86" fmla="*/ 1008 w 1008"/>
              <a:gd name="T87" fmla="*/ 772 h 77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008" h="772">
                <a:moveTo>
                  <a:pt x="0" y="181"/>
                </a:moveTo>
                <a:lnTo>
                  <a:pt x="42" y="103"/>
                </a:lnTo>
                <a:lnTo>
                  <a:pt x="186" y="32"/>
                </a:lnTo>
                <a:lnTo>
                  <a:pt x="455" y="0"/>
                </a:lnTo>
                <a:lnTo>
                  <a:pt x="566" y="72"/>
                </a:lnTo>
                <a:lnTo>
                  <a:pt x="742" y="46"/>
                </a:lnTo>
                <a:lnTo>
                  <a:pt x="1008" y="238"/>
                </a:lnTo>
                <a:lnTo>
                  <a:pt x="931" y="326"/>
                </a:lnTo>
                <a:lnTo>
                  <a:pt x="890" y="387"/>
                </a:lnTo>
                <a:lnTo>
                  <a:pt x="895" y="448"/>
                </a:lnTo>
                <a:lnTo>
                  <a:pt x="825" y="506"/>
                </a:lnTo>
                <a:lnTo>
                  <a:pt x="771" y="591"/>
                </a:lnTo>
                <a:lnTo>
                  <a:pt x="694" y="637"/>
                </a:lnTo>
                <a:lnTo>
                  <a:pt x="661" y="643"/>
                </a:lnTo>
                <a:lnTo>
                  <a:pt x="646" y="699"/>
                </a:lnTo>
                <a:lnTo>
                  <a:pt x="602" y="669"/>
                </a:lnTo>
                <a:lnTo>
                  <a:pt x="641" y="720"/>
                </a:lnTo>
                <a:lnTo>
                  <a:pt x="604" y="772"/>
                </a:lnTo>
                <a:lnTo>
                  <a:pt x="567" y="765"/>
                </a:lnTo>
                <a:lnTo>
                  <a:pt x="543" y="734"/>
                </a:lnTo>
                <a:lnTo>
                  <a:pt x="500" y="657"/>
                </a:lnTo>
                <a:lnTo>
                  <a:pt x="476" y="647"/>
                </a:lnTo>
                <a:lnTo>
                  <a:pt x="428" y="545"/>
                </a:lnTo>
                <a:lnTo>
                  <a:pt x="358" y="502"/>
                </a:lnTo>
                <a:lnTo>
                  <a:pt x="309" y="433"/>
                </a:lnTo>
                <a:lnTo>
                  <a:pt x="188" y="345"/>
                </a:lnTo>
                <a:lnTo>
                  <a:pt x="130" y="266"/>
                </a:lnTo>
                <a:lnTo>
                  <a:pt x="0" y="181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79" name="Freeform 64"/>
          <p:cNvSpPr>
            <a:spLocks/>
          </p:cNvSpPr>
          <p:nvPr/>
        </p:nvSpPr>
        <p:spPr bwMode="gray">
          <a:xfrm>
            <a:off x="3595688" y="2635930"/>
            <a:ext cx="1104900" cy="741363"/>
          </a:xfrm>
          <a:custGeom>
            <a:avLst/>
            <a:gdLst>
              <a:gd name="T0" fmla="*/ 0 w 1395"/>
              <a:gd name="T1" fmla="*/ 0 h 936"/>
              <a:gd name="T2" fmla="*/ 0 w 1395"/>
              <a:gd name="T3" fmla="*/ 0 h 936"/>
              <a:gd name="T4" fmla="*/ 0 w 1395"/>
              <a:gd name="T5" fmla="*/ 0 h 936"/>
              <a:gd name="T6" fmla="*/ 0 w 1395"/>
              <a:gd name="T7" fmla="*/ 0 h 936"/>
              <a:gd name="T8" fmla="*/ 0 w 1395"/>
              <a:gd name="T9" fmla="*/ 0 h 936"/>
              <a:gd name="T10" fmla="*/ 0 w 1395"/>
              <a:gd name="T11" fmla="*/ 0 h 936"/>
              <a:gd name="T12" fmla="*/ 0 w 1395"/>
              <a:gd name="T13" fmla="*/ 0 h 936"/>
              <a:gd name="T14" fmla="*/ 0 w 1395"/>
              <a:gd name="T15" fmla="*/ 0 h 936"/>
              <a:gd name="T16" fmla="*/ 0 w 1395"/>
              <a:gd name="T17" fmla="*/ 0 h 936"/>
              <a:gd name="T18" fmla="*/ 0 w 1395"/>
              <a:gd name="T19" fmla="*/ 0 h 936"/>
              <a:gd name="T20" fmla="*/ 0 w 1395"/>
              <a:gd name="T21" fmla="*/ 0 h 936"/>
              <a:gd name="T22" fmla="*/ 0 w 1395"/>
              <a:gd name="T23" fmla="*/ 0 h 936"/>
              <a:gd name="T24" fmla="*/ 0 w 1395"/>
              <a:gd name="T25" fmla="*/ 0 h 936"/>
              <a:gd name="T26" fmla="*/ 0 w 1395"/>
              <a:gd name="T27" fmla="*/ 0 h 936"/>
              <a:gd name="T28" fmla="*/ 0 w 1395"/>
              <a:gd name="T29" fmla="*/ 0 h 936"/>
              <a:gd name="T30" fmla="*/ 0 w 1395"/>
              <a:gd name="T31" fmla="*/ 0 h 936"/>
              <a:gd name="T32" fmla="*/ 0 w 1395"/>
              <a:gd name="T33" fmla="*/ 0 h 936"/>
              <a:gd name="T34" fmla="*/ 0 w 1395"/>
              <a:gd name="T35" fmla="*/ 0 h 936"/>
              <a:gd name="T36" fmla="*/ 0 w 1395"/>
              <a:gd name="T37" fmla="*/ 0 h 936"/>
              <a:gd name="T38" fmla="*/ 0 w 1395"/>
              <a:gd name="T39" fmla="*/ 0 h 9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395"/>
              <a:gd name="T61" fmla="*/ 0 h 936"/>
              <a:gd name="T62" fmla="*/ 1395 w 1395"/>
              <a:gd name="T63" fmla="*/ 936 h 9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395" h="936">
                <a:moveTo>
                  <a:pt x="0" y="733"/>
                </a:moveTo>
                <a:lnTo>
                  <a:pt x="46" y="233"/>
                </a:lnTo>
                <a:lnTo>
                  <a:pt x="69" y="0"/>
                </a:lnTo>
                <a:lnTo>
                  <a:pt x="687" y="45"/>
                </a:lnTo>
                <a:lnTo>
                  <a:pt x="1374" y="66"/>
                </a:lnTo>
                <a:lnTo>
                  <a:pt x="1328" y="155"/>
                </a:lnTo>
                <a:lnTo>
                  <a:pt x="1395" y="220"/>
                </a:lnTo>
                <a:lnTo>
                  <a:pt x="1391" y="679"/>
                </a:lnTo>
                <a:lnTo>
                  <a:pt x="1364" y="677"/>
                </a:lnTo>
                <a:lnTo>
                  <a:pt x="1367" y="738"/>
                </a:lnTo>
                <a:lnTo>
                  <a:pt x="1389" y="783"/>
                </a:lnTo>
                <a:lnTo>
                  <a:pt x="1374" y="827"/>
                </a:lnTo>
                <a:lnTo>
                  <a:pt x="1387" y="936"/>
                </a:lnTo>
                <a:lnTo>
                  <a:pt x="1357" y="926"/>
                </a:lnTo>
                <a:lnTo>
                  <a:pt x="1322" y="884"/>
                </a:lnTo>
                <a:lnTo>
                  <a:pt x="1255" y="854"/>
                </a:lnTo>
                <a:lnTo>
                  <a:pt x="1198" y="841"/>
                </a:lnTo>
                <a:lnTo>
                  <a:pt x="1078" y="846"/>
                </a:lnTo>
                <a:lnTo>
                  <a:pt x="1009" y="795"/>
                </a:lnTo>
                <a:lnTo>
                  <a:pt x="0" y="733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80" name="Freeform 65"/>
          <p:cNvSpPr>
            <a:spLocks/>
          </p:cNvSpPr>
          <p:nvPr/>
        </p:nvSpPr>
        <p:spPr bwMode="gray">
          <a:xfrm>
            <a:off x="5675313" y="4391705"/>
            <a:ext cx="1339850" cy="455613"/>
          </a:xfrm>
          <a:custGeom>
            <a:avLst/>
            <a:gdLst>
              <a:gd name="T0" fmla="*/ 0 w 1691"/>
              <a:gd name="T1" fmla="*/ 0 h 575"/>
              <a:gd name="T2" fmla="*/ 0 w 1691"/>
              <a:gd name="T3" fmla="*/ 0 h 575"/>
              <a:gd name="T4" fmla="*/ 0 w 1691"/>
              <a:gd name="T5" fmla="*/ 0 h 575"/>
              <a:gd name="T6" fmla="*/ 0 w 1691"/>
              <a:gd name="T7" fmla="*/ 0 h 575"/>
              <a:gd name="T8" fmla="*/ 0 w 1691"/>
              <a:gd name="T9" fmla="*/ 0 h 575"/>
              <a:gd name="T10" fmla="*/ 0 w 1691"/>
              <a:gd name="T11" fmla="*/ 0 h 575"/>
              <a:gd name="T12" fmla="*/ 0 w 1691"/>
              <a:gd name="T13" fmla="*/ 0 h 575"/>
              <a:gd name="T14" fmla="*/ 0 w 1691"/>
              <a:gd name="T15" fmla="*/ 0 h 575"/>
              <a:gd name="T16" fmla="*/ 0 w 1691"/>
              <a:gd name="T17" fmla="*/ 0 h 575"/>
              <a:gd name="T18" fmla="*/ 0 w 1691"/>
              <a:gd name="T19" fmla="*/ 0 h 575"/>
              <a:gd name="T20" fmla="*/ 0 w 1691"/>
              <a:gd name="T21" fmla="*/ 0 h 575"/>
              <a:gd name="T22" fmla="*/ 0 w 1691"/>
              <a:gd name="T23" fmla="*/ 0 h 575"/>
              <a:gd name="T24" fmla="*/ 0 w 1691"/>
              <a:gd name="T25" fmla="*/ 0 h 575"/>
              <a:gd name="T26" fmla="*/ 0 w 1691"/>
              <a:gd name="T27" fmla="*/ 0 h 575"/>
              <a:gd name="T28" fmla="*/ 0 w 1691"/>
              <a:gd name="T29" fmla="*/ 0 h 575"/>
              <a:gd name="T30" fmla="*/ 0 w 1691"/>
              <a:gd name="T31" fmla="*/ 0 h 575"/>
              <a:gd name="T32" fmla="*/ 0 w 1691"/>
              <a:gd name="T33" fmla="*/ 0 h 575"/>
              <a:gd name="T34" fmla="*/ 0 w 1691"/>
              <a:gd name="T35" fmla="*/ 0 h 575"/>
              <a:gd name="T36" fmla="*/ 0 w 1691"/>
              <a:gd name="T37" fmla="*/ 0 h 575"/>
              <a:gd name="T38" fmla="*/ 0 w 1691"/>
              <a:gd name="T39" fmla="*/ 0 h 575"/>
              <a:gd name="T40" fmla="*/ 0 w 1691"/>
              <a:gd name="T41" fmla="*/ 0 h 575"/>
              <a:gd name="T42" fmla="*/ 0 w 1691"/>
              <a:gd name="T43" fmla="*/ 0 h 575"/>
              <a:gd name="T44" fmla="*/ 0 w 1691"/>
              <a:gd name="T45" fmla="*/ 0 h 575"/>
              <a:gd name="T46" fmla="*/ 0 w 1691"/>
              <a:gd name="T47" fmla="*/ 0 h 575"/>
              <a:gd name="T48" fmla="*/ 0 w 1691"/>
              <a:gd name="T49" fmla="*/ 0 h 575"/>
              <a:gd name="T50" fmla="*/ 0 w 1691"/>
              <a:gd name="T51" fmla="*/ 0 h 575"/>
              <a:gd name="T52" fmla="*/ 0 w 1691"/>
              <a:gd name="T53" fmla="*/ 0 h 575"/>
              <a:gd name="T54" fmla="*/ 0 w 1691"/>
              <a:gd name="T55" fmla="*/ 0 h 575"/>
              <a:gd name="T56" fmla="*/ 0 w 1691"/>
              <a:gd name="T57" fmla="*/ 0 h 575"/>
              <a:gd name="T58" fmla="*/ 0 w 1691"/>
              <a:gd name="T59" fmla="*/ 0 h 57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691"/>
              <a:gd name="T91" fmla="*/ 0 h 575"/>
              <a:gd name="T92" fmla="*/ 1691 w 1691"/>
              <a:gd name="T93" fmla="*/ 575 h 57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691" h="575">
                <a:moveTo>
                  <a:pt x="0" y="575"/>
                </a:moveTo>
                <a:lnTo>
                  <a:pt x="30" y="473"/>
                </a:lnTo>
                <a:lnTo>
                  <a:pt x="18" y="465"/>
                </a:lnTo>
                <a:lnTo>
                  <a:pt x="69" y="426"/>
                </a:lnTo>
                <a:lnTo>
                  <a:pt x="114" y="335"/>
                </a:lnTo>
                <a:lnTo>
                  <a:pt x="98" y="315"/>
                </a:lnTo>
                <a:lnTo>
                  <a:pt x="121" y="272"/>
                </a:lnTo>
                <a:lnTo>
                  <a:pt x="124" y="223"/>
                </a:lnTo>
                <a:lnTo>
                  <a:pt x="154" y="186"/>
                </a:lnTo>
                <a:lnTo>
                  <a:pt x="421" y="167"/>
                </a:lnTo>
                <a:lnTo>
                  <a:pt x="417" y="123"/>
                </a:lnTo>
                <a:lnTo>
                  <a:pt x="502" y="127"/>
                </a:lnTo>
                <a:lnTo>
                  <a:pt x="1295" y="54"/>
                </a:lnTo>
                <a:lnTo>
                  <a:pt x="1691" y="0"/>
                </a:lnTo>
                <a:lnTo>
                  <a:pt x="1683" y="56"/>
                </a:lnTo>
                <a:lnTo>
                  <a:pt x="1656" y="74"/>
                </a:lnTo>
                <a:lnTo>
                  <a:pt x="1621" y="136"/>
                </a:lnTo>
                <a:lnTo>
                  <a:pt x="1594" y="132"/>
                </a:lnTo>
                <a:lnTo>
                  <a:pt x="1563" y="149"/>
                </a:lnTo>
                <a:lnTo>
                  <a:pt x="1542" y="180"/>
                </a:lnTo>
                <a:lnTo>
                  <a:pt x="1513" y="160"/>
                </a:lnTo>
                <a:lnTo>
                  <a:pt x="1468" y="199"/>
                </a:lnTo>
                <a:lnTo>
                  <a:pt x="1462" y="232"/>
                </a:lnTo>
                <a:lnTo>
                  <a:pt x="1270" y="345"/>
                </a:lnTo>
                <a:lnTo>
                  <a:pt x="1259" y="389"/>
                </a:lnTo>
                <a:lnTo>
                  <a:pt x="1208" y="414"/>
                </a:lnTo>
                <a:lnTo>
                  <a:pt x="1209" y="471"/>
                </a:lnTo>
                <a:lnTo>
                  <a:pt x="949" y="504"/>
                </a:lnTo>
                <a:lnTo>
                  <a:pt x="424" y="547"/>
                </a:lnTo>
                <a:lnTo>
                  <a:pt x="0" y="575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81" name="Freeform 66"/>
          <p:cNvSpPr>
            <a:spLocks/>
          </p:cNvSpPr>
          <p:nvPr/>
        </p:nvSpPr>
        <p:spPr bwMode="gray">
          <a:xfrm>
            <a:off x="2965450" y="4513943"/>
            <a:ext cx="2197100" cy="2132012"/>
          </a:xfrm>
          <a:custGeom>
            <a:avLst/>
            <a:gdLst>
              <a:gd name="T0" fmla="*/ 0 w 2771"/>
              <a:gd name="T1" fmla="*/ 0 h 2690"/>
              <a:gd name="T2" fmla="*/ 0 w 2771"/>
              <a:gd name="T3" fmla="*/ 0 h 2690"/>
              <a:gd name="T4" fmla="*/ 0 w 2771"/>
              <a:gd name="T5" fmla="*/ 0 h 2690"/>
              <a:gd name="T6" fmla="*/ 0 w 2771"/>
              <a:gd name="T7" fmla="*/ 0 h 2690"/>
              <a:gd name="T8" fmla="*/ 0 w 2771"/>
              <a:gd name="T9" fmla="*/ 0 h 2690"/>
              <a:gd name="T10" fmla="*/ 0 w 2771"/>
              <a:gd name="T11" fmla="*/ 0 h 2690"/>
              <a:gd name="T12" fmla="*/ 0 w 2771"/>
              <a:gd name="T13" fmla="*/ 0 h 2690"/>
              <a:gd name="T14" fmla="*/ 0 w 2771"/>
              <a:gd name="T15" fmla="*/ 0 h 2690"/>
              <a:gd name="T16" fmla="*/ 0 w 2771"/>
              <a:gd name="T17" fmla="*/ 0 h 2690"/>
              <a:gd name="T18" fmla="*/ 0 w 2771"/>
              <a:gd name="T19" fmla="*/ 0 h 2690"/>
              <a:gd name="T20" fmla="*/ 0 w 2771"/>
              <a:gd name="T21" fmla="*/ 0 h 2690"/>
              <a:gd name="T22" fmla="*/ 0 w 2771"/>
              <a:gd name="T23" fmla="*/ 0 h 2690"/>
              <a:gd name="T24" fmla="*/ 0 w 2771"/>
              <a:gd name="T25" fmla="*/ 0 h 2690"/>
              <a:gd name="T26" fmla="*/ 0 w 2771"/>
              <a:gd name="T27" fmla="*/ 0 h 2690"/>
              <a:gd name="T28" fmla="*/ 0 w 2771"/>
              <a:gd name="T29" fmla="*/ 0 h 2690"/>
              <a:gd name="T30" fmla="*/ 0 w 2771"/>
              <a:gd name="T31" fmla="*/ 0 h 2690"/>
              <a:gd name="T32" fmla="*/ 0 w 2771"/>
              <a:gd name="T33" fmla="*/ 0 h 2690"/>
              <a:gd name="T34" fmla="*/ 0 w 2771"/>
              <a:gd name="T35" fmla="*/ 0 h 2690"/>
              <a:gd name="T36" fmla="*/ 0 w 2771"/>
              <a:gd name="T37" fmla="*/ 0 h 2690"/>
              <a:gd name="T38" fmla="*/ 0 w 2771"/>
              <a:gd name="T39" fmla="*/ 0 h 2690"/>
              <a:gd name="T40" fmla="*/ 0 w 2771"/>
              <a:gd name="T41" fmla="*/ 0 h 2690"/>
              <a:gd name="T42" fmla="*/ 0 w 2771"/>
              <a:gd name="T43" fmla="*/ 0 h 2690"/>
              <a:gd name="T44" fmla="*/ 0 w 2771"/>
              <a:gd name="T45" fmla="*/ 0 h 2690"/>
              <a:gd name="T46" fmla="*/ 0 w 2771"/>
              <a:gd name="T47" fmla="*/ 0 h 2690"/>
              <a:gd name="T48" fmla="*/ 0 w 2771"/>
              <a:gd name="T49" fmla="*/ 0 h 2690"/>
              <a:gd name="T50" fmla="*/ 0 w 2771"/>
              <a:gd name="T51" fmla="*/ 0 h 2690"/>
              <a:gd name="T52" fmla="*/ 0 w 2771"/>
              <a:gd name="T53" fmla="*/ 0 h 2690"/>
              <a:gd name="T54" fmla="*/ 0 w 2771"/>
              <a:gd name="T55" fmla="*/ 0 h 2690"/>
              <a:gd name="T56" fmla="*/ 0 w 2771"/>
              <a:gd name="T57" fmla="*/ 0 h 2690"/>
              <a:gd name="T58" fmla="*/ 0 w 2771"/>
              <a:gd name="T59" fmla="*/ 0 h 2690"/>
              <a:gd name="T60" fmla="*/ 0 w 2771"/>
              <a:gd name="T61" fmla="*/ 0 h 2690"/>
              <a:gd name="T62" fmla="*/ 0 w 2771"/>
              <a:gd name="T63" fmla="*/ 0 h 2690"/>
              <a:gd name="T64" fmla="*/ 0 w 2771"/>
              <a:gd name="T65" fmla="*/ 0 h 2690"/>
              <a:gd name="T66" fmla="*/ 0 w 2771"/>
              <a:gd name="T67" fmla="*/ 0 h 2690"/>
              <a:gd name="T68" fmla="*/ 0 w 2771"/>
              <a:gd name="T69" fmla="*/ 0 h 2690"/>
              <a:gd name="T70" fmla="*/ 0 w 2771"/>
              <a:gd name="T71" fmla="*/ 0 h 2690"/>
              <a:gd name="T72" fmla="*/ 0 w 2771"/>
              <a:gd name="T73" fmla="*/ 0 h 2690"/>
              <a:gd name="T74" fmla="*/ 0 w 2771"/>
              <a:gd name="T75" fmla="*/ 0 h 2690"/>
              <a:gd name="T76" fmla="*/ 0 w 2771"/>
              <a:gd name="T77" fmla="*/ 0 h 2690"/>
              <a:gd name="T78" fmla="*/ 0 w 2771"/>
              <a:gd name="T79" fmla="*/ 0 h 2690"/>
              <a:gd name="T80" fmla="*/ 0 w 2771"/>
              <a:gd name="T81" fmla="*/ 0 h 2690"/>
              <a:gd name="T82" fmla="*/ 0 w 2771"/>
              <a:gd name="T83" fmla="*/ 0 h 2690"/>
              <a:gd name="T84" fmla="*/ 0 w 2771"/>
              <a:gd name="T85" fmla="*/ 0 h 269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771"/>
              <a:gd name="T130" fmla="*/ 0 h 2690"/>
              <a:gd name="T131" fmla="*/ 2771 w 2771"/>
              <a:gd name="T132" fmla="*/ 2690 h 269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771" h="2690">
                <a:moveTo>
                  <a:pt x="16" y="1103"/>
                </a:moveTo>
                <a:lnTo>
                  <a:pt x="0" y="1051"/>
                </a:lnTo>
                <a:lnTo>
                  <a:pt x="55" y="1056"/>
                </a:lnTo>
                <a:lnTo>
                  <a:pt x="753" y="1123"/>
                </a:lnTo>
                <a:lnTo>
                  <a:pt x="857" y="0"/>
                </a:lnTo>
                <a:lnTo>
                  <a:pt x="1455" y="34"/>
                </a:lnTo>
                <a:lnTo>
                  <a:pt x="1435" y="520"/>
                </a:lnTo>
                <a:lnTo>
                  <a:pt x="1494" y="569"/>
                </a:lnTo>
                <a:lnTo>
                  <a:pt x="1552" y="572"/>
                </a:lnTo>
                <a:lnTo>
                  <a:pt x="1563" y="552"/>
                </a:lnTo>
                <a:lnTo>
                  <a:pt x="1597" y="581"/>
                </a:lnTo>
                <a:lnTo>
                  <a:pt x="1595" y="613"/>
                </a:lnTo>
                <a:lnTo>
                  <a:pt x="1644" y="618"/>
                </a:lnTo>
                <a:lnTo>
                  <a:pt x="1685" y="638"/>
                </a:lnTo>
                <a:lnTo>
                  <a:pt x="1715" y="627"/>
                </a:lnTo>
                <a:lnTo>
                  <a:pt x="1753" y="652"/>
                </a:lnTo>
                <a:lnTo>
                  <a:pt x="1760" y="633"/>
                </a:lnTo>
                <a:lnTo>
                  <a:pt x="1813" y="637"/>
                </a:lnTo>
                <a:lnTo>
                  <a:pt x="1843" y="698"/>
                </a:lnTo>
                <a:lnTo>
                  <a:pt x="1866" y="717"/>
                </a:lnTo>
                <a:lnTo>
                  <a:pt x="1900" y="680"/>
                </a:lnTo>
                <a:lnTo>
                  <a:pt x="1963" y="730"/>
                </a:lnTo>
                <a:lnTo>
                  <a:pt x="2001" y="705"/>
                </a:lnTo>
                <a:lnTo>
                  <a:pt x="2015" y="752"/>
                </a:lnTo>
                <a:lnTo>
                  <a:pt x="2022" y="717"/>
                </a:lnTo>
                <a:lnTo>
                  <a:pt x="2062" y="690"/>
                </a:lnTo>
                <a:lnTo>
                  <a:pt x="2073" y="719"/>
                </a:lnTo>
                <a:lnTo>
                  <a:pt x="2127" y="710"/>
                </a:lnTo>
                <a:lnTo>
                  <a:pt x="2170" y="751"/>
                </a:lnTo>
                <a:lnTo>
                  <a:pt x="2280" y="716"/>
                </a:lnTo>
                <a:lnTo>
                  <a:pt x="2391" y="705"/>
                </a:lnTo>
                <a:lnTo>
                  <a:pt x="2424" y="689"/>
                </a:lnTo>
                <a:lnTo>
                  <a:pt x="2509" y="746"/>
                </a:lnTo>
                <a:lnTo>
                  <a:pt x="2562" y="765"/>
                </a:lnTo>
                <a:lnTo>
                  <a:pt x="2582" y="790"/>
                </a:lnTo>
                <a:lnTo>
                  <a:pt x="2653" y="788"/>
                </a:lnTo>
                <a:lnTo>
                  <a:pt x="2656" y="922"/>
                </a:lnTo>
                <a:lnTo>
                  <a:pt x="2669" y="1185"/>
                </a:lnTo>
                <a:lnTo>
                  <a:pt x="2699" y="1219"/>
                </a:lnTo>
                <a:lnTo>
                  <a:pt x="2711" y="1286"/>
                </a:lnTo>
                <a:lnTo>
                  <a:pt x="2771" y="1380"/>
                </a:lnTo>
                <a:lnTo>
                  <a:pt x="2769" y="1460"/>
                </a:lnTo>
                <a:lnTo>
                  <a:pt x="2733" y="1536"/>
                </a:lnTo>
                <a:lnTo>
                  <a:pt x="2736" y="1577"/>
                </a:lnTo>
                <a:lnTo>
                  <a:pt x="2747" y="1621"/>
                </a:lnTo>
                <a:lnTo>
                  <a:pt x="2742" y="1664"/>
                </a:lnTo>
                <a:lnTo>
                  <a:pt x="2721" y="1692"/>
                </a:lnTo>
                <a:lnTo>
                  <a:pt x="2694" y="1726"/>
                </a:lnTo>
                <a:lnTo>
                  <a:pt x="2713" y="1747"/>
                </a:lnTo>
                <a:lnTo>
                  <a:pt x="2602" y="1784"/>
                </a:lnTo>
                <a:lnTo>
                  <a:pt x="2513" y="1835"/>
                </a:lnTo>
                <a:lnTo>
                  <a:pt x="2567" y="1793"/>
                </a:lnTo>
                <a:lnTo>
                  <a:pt x="2509" y="1792"/>
                </a:lnTo>
                <a:lnTo>
                  <a:pt x="2526" y="1724"/>
                </a:lnTo>
                <a:lnTo>
                  <a:pt x="2479" y="1763"/>
                </a:lnTo>
                <a:lnTo>
                  <a:pt x="2456" y="1750"/>
                </a:lnTo>
                <a:lnTo>
                  <a:pt x="2458" y="1796"/>
                </a:lnTo>
                <a:lnTo>
                  <a:pt x="2478" y="1804"/>
                </a:lnTo>
                <a:lnTo>
                  <a:pt x="2482" y="1846"/>
                </a:lnTo>
                <a:lnTo>
                  <a:pt x="2446" y="1878"/>
                </a:lnTo>
                <a:lnTo>
                  <a:pt x="2425" y="1876"/>
                </a:lnTo>
                <a:lnTo>
                  <a:pt x="2419" y="1923"/>
                </a:lnTo>
                <a:lnTo>
                  <a:pt x="2163" y="2080"/>
                </a:lnTo>
                <a:lnTo>
                  <a:pt x="2166" y="2064"/>
                </a:lnTo>
                <a:lnTo>
                  <a:pt x="2284" y="1988"/>
                </a:lnTo>
                <a:lnTo>
                  <a:pt x="2192" y="2037"/>
                </a:lnTo>
                <a:lnTo>
                  <a:pt x="2198" y="1992"/>
                </a:lnTo>
                <a:lnTo>
                  <a:pt x="2173" y="2014"/>
                </a:lnTo>
                <a:lnTo>
                  <a:pt x="2147" y="2001"/>
                </a:lnTo>
                <a:lnTo>
                  <a:pt x="2137" y="2037"/>
                </a:lnTo>
                <a:lnTo>
                  <a:pt x="2096" y="2001"/>
                </a:lnTo>
                <a:lnTo>
                  <a:pt x="2099" y="2035"/>
                </a:lnTo>
                <a:lnTo>
                  <a:pt x="2147" y="2066"/>
                </a:lnTo>
                <a:lnTo>
                  <a:pt x="2092" y="2098"/>
                </a:lnTo>
                <a:lnTo>
                  <a:pt x="2067" y="2057"/>
                </a:lnTo>
                <a:lnTo>
                  <a:pt x="2048" y="2159"/>
                </a:lnTo>
                <a:lnTo>
                  <a:pt x="2024" y="2118"/>
                </a:lnTo>
                <a:lnTo>
                  <a:pt x="1975" y="2135"/>
                </a:lnTo>
                <a:lnTo>
                  <a:pt x="1965" y="2161"/>
                </a:lnTo>
                <a:lnTo>
                  <a:pt x="1989" y="2207"/>
                </a:lnTo>
                <a:lnTo>
                  <a:pt x="1898" y="2213"/>
                </a:lnTo>
                <a:lnTo>
                  <a:pt x="1931" y="2222"/>
                </a:lnTo>
                <a:lnTo>
                  <a:pt x="1933" y="2267"/>
                </a:lnTo>
                <a:lnTo>
                  <a:pt x="1952" y="2256"/>
                </a:lnTo>
                <a:lnTo>
                  <a:pt x="1942" y="2288"/>
                </a:lnTo>
                <a:lnTo>
                  <a:pt x="1901" y="2354"/>
                </a:lnTo>
                <a:lnTo>
                  <a:pt x="1904" y="2323"/>
                </a:lnTo>
                <a:lnTo>
                  <a:pt x="1877" y="2351"/>
                </a:lnTo>
                <a:lnTo>
                  <a:pt x="1841" y="2310"/>
                </a:lnTo>
                <a:lnTo>
                  <a:pt x="1848" y="2357"/>
                </a:lnTo>
                <a:lnTo>
                  <a:pt x="1917" y="2364"/>
                </a:lnTo>
                <a:lnTo>
                  <a:pt x="1890" y="2434"/>
                </a:lnTo>
                <a:lnTo>
                  <a:pt x="1912" y="2571"/>
                </a:lnTo>
                <a:lnTo>
                  <a:pt x="1973" y="2685"/>
                </a:lnTo>
                <a:lnTo>
                  <a:pt x="1893" y="2690"/>
                </a:lnTo>
                <a:lnTo>
                  <a:pt x="1816" y="2655"/>
                </a:lnTo>
                <a:lnTo>
                  <a:pt x="1750" y="2656"/>
                </a:lnTo>
                <a:lnTo>
                  <a:pt x="1653" y="2604"/>
                </a:lnTo>
                <a:lnTo>
                  <a:pt x="1540" y="2562"/>
                </a:lnTo>
                <a:lnTo>
                  <a:pt x="1528" y="2517"/>
                </a:lnTo>
                <a:lnTo>
                  <a:pt x="1504" y="2453"/>
                </a:lnTo>
                <a:lnTo>
                  <a:pt x="1467" y="2405"/>
                </a:lnTo>
                <a:lnTo>
                  <a:pt x="1471" y="2354"/>
                </a:lnTo>
                <a:lnTo>
                  <a:pt x="1450" y="2336"/>
                </a:lnTo>
                <a:lnTo>
                  <a:pt x="1451" y="2267"/>
                </a:lnTo>
                <a:lnTo>
                  <a:pt x="1385" y="2215"/>
                </a:lnTo>
                <a:lnTo>
                  <a:pt x="1313" y="2109"/>
                </a:lnTo>
                <a:lnTo>
                  <a:pt x="1194" y="1840"/>
                </a:lnTo>
                <a:lnTo>
                  <a:pt x="1103" y="1771"/>
                </a:lnTo>
                <a:lnTo>
                  <a:pt x="1073" y="1709"/>
                </a:lnTo>
                <a:lnTo>
                  <a:pt x="995" y="1699"/>
                </a:lnTo>
                <a:lnTo>
                  <a:pt x="930" y="1692"/>
                </a:lnTo>
                <a:lnTo>
                  <a:pt x="873" y="1666"/>
                </a:lnTo>
                <a:lnTo>
                  <a:pt x="855" y="1692"/>
                </a:lnTo>
                <a:lnTo>
                  <a:pt x="794" y="1692"/>
                </a:lnTo>
                <a:lnTo>
                  <a:pt x="740" y="1819"/>
                </a:lnTo>
                <a:lnTo>
                  <a:pt x="681" y="1874"/>
                </a:lnTo>
                <a:lnTo>
                  <a:pt x="647" y="1870"/>
                </a:lnTo>
                <a:lnTo>
                  <a:pt x="541" y="1790"/>
                </a:lnTo>
                <a:lnTo>
                  <a:pt x="495" y="1777"/>
                </a:lnTo>
                <a:lnTo>
                  <a:pt x="394" y="1685"/>
                </a:lnTo>
                <a:lnTo>
                  <a:pt x="367" y="1612"/>
                </a:lnTo>
                <a:lnTo>
                  <a:pt x="368" y="1537"/>
                </a:lnTo>
                <a:lnTo>
                  <a:pt x="319" y="1431"/>
                </a:lnTo>
                <a:lnTo>
                  <a:pt x="235" y="1362"/>
                </a:lnTo>
                <a:lnTo>
                  <a:pt x="121" y="1217"/>
                </a:lnTo>
                <a:lnTo>
                  <a:pt x="77" y="1192"/>
                </a:lnTo>
                <a:lnTo>
                  <a:pt x="47" y="1116"/>
                </a:lnTo>
                <a:lnTo>
                  <a:pt x="16" y="1103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82" name="Freeform 67"/>
          <p:cNvSpPr>
            <a:spLocks/>
          </p:cNvSpPr>
          <p:nvPr/>
        </p:nvSpPr>
        <p:spPr bwMode="gray">
          <a:xfrm>
            <a:off x="1933575" y="3205843"/>
            <a:ext cx="887413" cy="1114425"/>
          </a:xfrm>
          <a:custGeom>
            <a:avLst/>
            <a:gdLst>
              <a:gd name="T0" fmla="*/ 0 w 1119"/>
              <a:gd name="T1" fmla="*/ 0 h 1406"/>
              <a:gd name="T2" fmla="*/ 0 w 1119"/>
              <a:gd name="T3" fmla="*/ 0 h 1406"/>
              <a:gd name="T4" fmla="*/ 0 w 1119"/>
              <a:gd name="T5" fmla="*/ 0 h 1406"/>
              <a:gd name="T6" fmla="*/ 0 w 1119"/>
              <a:gd name="T7" fmla="*/ 0 h 1406"/>
              <a:gd name="T8" fmla="*/ 0 w 1119"/>
              <a:gd name="T9" fmla="*/ 0 h 1406"/>
              <a:gd name="T10" fmla="*/ 0 w 1119"/>
              <a:gd name="T11" fmla="*/ 0 h 1406"/>
              <a:gd name="T12" fmla="*/ 0 w 1119"/>
              <a:gd name="T13" fmla="*/ 0 h 14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19"/>
              <a:gd name="T22" fmla="*/ 0 h 1406"/>
              <a:gd name="T23" fmla="*/ 1119 w 1119"/>
              <a:gd name="T24" fmla="*/ 1406 h 14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19" h="1406">
                <a:moveTo>
                  <a:pt x="0" y="1238"/>
                </a:moveTo>
                <a:lnTo>
                  <a:pt x="244" y="0"/>
                </a:lnTo>
                <a:lnTo>
                  <a:pt x="790" y="100"/>
                </a:lnTo>
                <a:lnTo>
                  <a:pt x="748" y="349"/>
                </a:lnTo>
                <a:lnTo>
                  <a:pt x="1119" y="406"/>
                </a:lnTo>
                <a:lnTo>
                  <a:pt x="979" y="1406"/>
                </a:lnTo>
                <a:lnTo>
                  <a:pt x="0" y="123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83" name="Freeform 68"/>
          <p:cNvSpPr>
            <a:spLocks/>
          </p:cNvSpPr>
          <p:nvPr/>
        </p:nvSpPr>
        <p:spPr bwMode="gray">
          <a:xfrm>
            <a:off x="7915275" y="2448605"/>
            <a:ext cx="252413" cy="500063"/>
          </a:xfrm>
          <a:custGeom>
            <a:avLst/>
            <a:gdLst>
              <a:gd name="T0" fmla="*/ 0 w 318"/>
              <a:gd name="T1" fmla="*/ 2147483647 h 630"/>
              <a:gd name="T2" fmla="*/ 2147483647 w 318"/>
              <a:gd name="T3" fmla="*/ 2147483647 h 630"/>
              <a:gd name="T4" fmla="*/ 2147483647 w 318"/>
              <a:gd name="T5" fmla="*/ 2147483647 h 630"/>
              <a:gd name="T6" fmla="*/ 2147483647 w 318"/>
              <a:gd name="T7" fmla="*/ 2147483647 h 630"/>
              <a:gd name="T8" fmla="*/ 2147483647 w 318"/>
              <a:gd name="T9" fmla="*/ 2147483647 h 630"/>
              <a:gd name="T10" fmla="*/ 2147483647 w 318"/>
              <a:gd name="T11" fmla="*/ 2147483647 h 630"/>
              <a:gd name="T12" fmla="*/ 2147483647 w 318"/>
              <a:gd name="T13" fmla="*/ 2147483647 h 630"/>
              <a:gd name="T14" fmla="*/ 2147483647 w 318"/>
              <a:gd name="T15" fmla="*/ 2147483647 h 630"/>
              <a:gd name="T16" fmla="*/ 2147483647 w 318"/>
              <a:gd name="T17" fmla="*/ 2147483647 h 630"/>
              <a:gd name="T18" fmla="*/ 2147483647 w 318"/>
              <a:gd name="T19" fmla="*/ 0 h 630"/>
              <a:gd name="T20" fmla="*/ 0 w 318"/>
              <a:gd name="T21" fmla="*/ 2147483647 h 63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18"/>
              <a:gd name="T34" fmla="*/ 0 h 630"/>
              <a:gd name="T35" fmla="*/ 318 w 318"/>
              <a:gd name="T36" fmla="*/ 630 h 63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18" h="630">
                <a:moveTo>
                  <a:pt x="0" y="79"/>
                </a:moveTo>
                <a:lnTo>
                  <a:pt x="49" y="257"/>
                </a:lnTo>
                <a:lnTo>
                  <a:pt x="64" y="373"/>
                </a:lnTo>
                <a:lnTo>
                  <a:pt x="115" y="489"/>
                </a:lnTo>
                <a:lnTo>
                  <a:pt x="145" y="630"/>
                </a:lnTo>
                <a:lnTo>
                  <a:pt x="290" y="599"/>
                </a:lnTo>
                <a:lnTo>
                  <a:pt x="260" y="383"/>
                </a:lnTo>
                <a:lnTo>
                  <a:pt x="278" y="230"/>
                </a:lnTo>
                <a:lnTo>
                  <a:pt x="314" y="159"/>
                </a:lnTo>
                <a:lnTo>
                  <a:pt x="318" y="0"/>
                </a:lnTo>
                <a:lnTo>
                  <a:pt x="0" y="7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84" name="Freeform 69"/>
          <p:cNvSpPr>
            <a:spLocks/>
          </p:cNvSpPr>
          <p:nvPr/>
        </p:nvSpPr>
        <p:spPr bwMode="gray">
          <a:xfrm>
            <a:off x="6700838" y="3744005"/>
            <a:ext cx="1217612" cy="690563"/>
          </a:xfrm>
          <a:custGeom>
            <a:avLst/>
            <a:gdLst>
              <a:gd name="T0" fmla="*/ 0 w 1534"/>
              <a:gd name="T1" fmla="*/ 0 h 871"/>
              <a:gd name="T2" fmla="*/ 0 w 1534"/>
              <a:gd name="T3" fmla="*/ 0 h 871"/>
              <a:gd name="T4" fmla="*/ 0 w 1534"/>
              <a:gd name="T5" fmla="*/ 0 h 871"/>
              <a:gd name="T6" fmla="*/ 0 w 1534"/>
              <a:gd name="T7" fmla="*/ 0 h 871"/>
              <a:gd name="T8" fmla="*/ 0 w 1534"/>
              <a:gd name="T9" fmla="*/ 0 h 871"/>
              <a:gd name="T10" fmla="*/ 0 w 1534"/>
              <a:gd name="T11" fmla="*/ 0 h 871"/>
              <a:gd name="T12" fmla="*/ 0 w 1534"/>
              <a:gd name="T13" fmla="*/ 0 h 871"/>
              <a:gd name="T14" fmla="*/ 0 w 1534"/>
              <a:gd name="T15" fmla="*/ 0 h 871"/>
              <a:gd name="T16" fmla="*/ 0 w 1534"/>
              <a:gd name="T17" fmla="*/ 0 h 871"/>
              <a:gd name="T18" fmla="*/ 0 w 1534"/>
              <a:gd name="T19" fmla="*/ 0 h 871"/>
              <a:gd name="T20" fmla="*/ 0 w 1534"/>
              <a:gd name="T21" fmla="*/ 0 h 871"/>
              <a:gd name="T22" fmla="*/ 0 w 1534"/>
              <a:gd name="T23" fmla="*/ 0 h 871"/>
              <a:gd name="T24" fmla="*/ 0 w 1534"/>
              <a:gd name="T25" fmla="*/ 0 h 871"/>
              <a:gd name="T26" fmla="*/ 0 w 1534"/>
              <a:gd name="T27" fmla="*/ 0 h 871"/>
              <a:gd name="T28" fmla="*/ 0 w 1534"/>
              <a:gd name="T29" fmla="*/ 0 h 871"/>
              <a:gd name="T30" fmla="*/ 0 w 1534"/>
              <a:gd name="T31" fmla="*/ 0 h 871"/>
              <a:gd name="T32" fmla="*/ 0 w 1534"/>
              <a:gd name="T33" fmla="*/ 0 h 871"/>
              <a:gd name="T34" fmla="*/ 0 w 1534"/>
              <a:gd name="T35" fmla="*/ 0 h 871"/>
              <a:gd name="T36" fmla="*/ 0 w 1534"/>
              <a:gd name="T37" fmla="*/ 0 h 871"/>
              <a:gd name="T38" fmla="*/ 0 w 1534"/>
              <a:gd name="T39" fmla="*/ 0 h 871"/>
              <a:gd name="T40" fmla="*/ 0 w 1534"/>
              <a:gd name="T41" fmla="*/ 0 h 871"/>
              <a:gd name="T42" fmla="*/ 0 w 1534"/>
              <a:gd name="T43" fmla="*/ 0 h 871"/>
              <a:gd name="T44" fmla="*/ 0 w 1534"/>
              <a:gd name="T45" fmla="*/ 0 h 871"/>
              <a:gd name="T46" fmla="*/ 0 w 1534"/>
              <a:gd name="T47" fmla="*/ 0 h 871"/>
              <a:gd name="T48" fmla="*/ 0 w 1534"/>
              <a:gd name="T49" fmla="*/ 0 h 871"/>
              <a:gd name="T50" fmla="*/ 0 w 1534"/>
              <a:gd name="T51" fmla="*/ 0 h 871"/>
              <a:gd name="T52" fmla="*/ 0 w 1534"/>
              <a:gd name="T53" fmla="*/ 0 h 871"/>
              <a:gd name="T54" fmla="*/ 0 w 1534"/>
              <a:gd name="T55" fmla="*/ 0 h 871"/>
              <a:gd name="T56" fmla="*/ 0 w 1534"/>
              <a:gd name="T57" fmla="*/ 0 h 871"/>
              <a:gd name="T58" fmla="*/ 0 w 1534"/>
              <a:gd name="T59" fmla="*/ 0 h 871"/>
              <a:gd name="T60" fmla="*/ 0 w 1534"/>
              <a:gd name="T61" fmla="*/ 0 h 871"/>
              <a:gd name="T62" fmla="*/ 0 w 1534"/>
              <a:gd name="T63" fmla="*/ 0 h 871"/>
              <a:gd name="T64" fmla="*/ 0 w 1534"/>
              <a:gd name="T65" fmla="*/ 0 h 871"/>
              <a:gd name="T66" fmla="*/ 0 w 1534"/>
              <a:gd name="T67" fmla="*/ 0 h 871"/>
              <a:gd name="T68" fmla="*/ 0 w 1534"/>
              <a:gd name="T69" fmla="*/ 0 h 871"/>
              <a:gd name="T70" fmla="*/ 0 w 1534"/>
              <a:gd name="T71" fmla="*/ 0 h 871"/>
              <a:gd name="T72" fmla="*/ 0 w 1534"/>
              <a:gd name="T73" fmla="*/ 0 h 871"/>
              <a:gd name="T74" fmla="*/ 0 w 1534"/>
              <a:gd name="T75" fmla="*/ 0 h 871"/>
              <a:gd name="T76" fmla="*/ 0 w 1534"/>
              <a:gd name="T77" fmla="*/ 0 h 871"/>
              <a:gd name="T78" fmla="*/ 0 w 1534"/>
              <a:gd name="T79" fmla="*/ 0 h 87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534"/>
              <a:gd name="T121" fmla="*/ 0 h 871"/>
              <a:gd name="T122" fmla="*/ 1534 w 1534"/>
              <a:gd name="T123" fmla="*/ 871 h 871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534" h="871">
                <a:moveTo>
                  <a:pt x="0" y="871"/>
                </a:moveTo>
                <a:lnTo>
                  <a:pt x="143" y="776"/>
                </a:lnTo>
                <a:lnTo>
                  <a:pt x="144" y="755"/>
                </a:lnTo>
                <a:lnTo>
                  <a:pt x="196" y="692"/>
                </a:lnTo>
                <a:lnTo>
                  <a:pt x="244" y="658"/>
                </a:lnTo>
                <a:lnTo>
                  <a:pt x="299" y="592"/>
                </a:lnTo>
                <a:lnTo>
                  <a:pt x="355" y="658"/>
                </a:lnTo>
                <a:lnTo>
                  <a:pt x="424" y="625"/>
                </a:lnTo>
                <a:lnTo>
                  <a:pt x="453" y="645"/>
                </a:lnTo>
                <a:lnTo>
                  <a:pt x="496" y="625"/>
                </a:lnTo>
                <a:lnTo>
                  <a:pt x="522" y="588"/>
                </a:lnTo>
                <a:lnTo>
                  <a:pt x="598" y="575"/>
                </a:lnTo>
                <a:lnTo>
                  <a:pt x="638" y="521"/>
                </a:lnTo>
                <a:lnTo>
                  <a:pt x="618" y="507"/>
                </a:lnTo>
                <a:lnTo>
                  <a:pt x="690" y="343"/>
                </a:lnTo>
                <a:lnTo>
                  <a:pt x="707" y="259"/>
                </a:lnTo>
                <a:lnTo>
                  <a:pt x="776" y="292"/>
                </a:lnTo>
                <a:lnTo>
                  <a:pt x="811" y="196"/>
                </a:lnTo>
                <a:lnTo>
                  <a:pt x="847" y="190"/>
                </a:lnTo>
                <a:lnTo>
                  <a:pt x="899" y="98"/>
                </a:lnTo>
                <a:lnTo>
                  <a:pt x="915" y="0"/>
                </a:lnTo>
                <a:lnTo>
                  <a:pt x="1023" y="61"/>
                </a:lnTo>
                <a:lnTo>
                  <a:pt x="1041" y="11"/>
                </a:lnTo>
                <a:lnTo>
                  <a:pt x="1093" y="26"/>
                </a:lnTo>
                <a:lnTo>
                  <a:pt x="1123" y="64"/>
                </a:lnTo>
                <a:lnTo>
                  <a:pt x="1169" y="85"/>
                </a:lnTo>
                <a:lnTo>
                  <a:pt x="1190" y="116"/>
                </a:lnTo>
                <a:lnTo>
                  <a:pt x="1189" y="144"/>
                </a:lnTo>
                <a:lnTo>
                  <a:pt x="1156" y="201"/>
                </a:lnTo>
                <a:lnTo>
                  <a:pt x="1169" y="239"/>
                </a:lnTo>
                <a:lnTo>
                  <a:pt x="1208" y="222"/>
                </a:lnTo>
                <a:lnTo>
                  <a:pt x="1224" y="246"/>
                </a:lnTo>
                <a:lnTo>
                  <a:pt x="1238" y="262"/>
                </a:lnTo>
                <a:lnTo>
                  <a:pt x="1306" y="268"/>
                </a:lnTo>
                <a:lnTo>
                  <a:pt x="1326" y="291"/>
                </a:lnTo>
                <a:lnTo>
                  <a:pt x="1390" y="308"/>
                </a:lnTo>
                <a:lnTo>
                  <a:pt x="1374" y="325"/>
                </a:lnTo>
                <a:lnTo>
                  <a:pt x="1379" y="364"/>
                </a:lnTo>
                <a:lnTo>
                  <a:pt x="1384" y="380"/>
                </a:lnTo>
                <a:lnTo>
                  <a:pt x="1360" y="373"/>
                </a:lnTo>
                <a:lnTo>
                  <a:pt x="1319" y="351"/>
                </a:lnTo>
                <a:lnTo>
                  <a:pt x="1250" y="305"/>
                </a:lnTo>
                <a:lnTo>
                  <a:pt x="1345" y="393"/>
                </a:lnTo>
                <a:lnTo>
                  <a:pt x="1396" y="396"/>
                </a:lnTo>
                <a:lnTo>
                  <a:pt x="1367" y="411"/>
                </a:lnTo>
                <a:lnTo>
                  <a:pt x="1416" y="435"/>
                </a:lnTo>
                <a:lnTo>
                  <a:pt x="1415" y="455"/>
                </a:lnTo>
                <a:lnTo>
                  <a:pt x="1397" y="437"/>
                </a:lnTo>
                <a:lnTo>
                  <a:pt x="1377" y="438"/>
                </a:lnTo>
                <a:lnTo>
                  <a:pt x="1383" y="456"/>
                </a:lnTo>
                <a:lnTo>
                  <a:pt x="1397" y="468"/>
                </a:lnTo>
                <a:lnTo>
                  <a:pt x="1377" y="478"/>
                </a:lnTo>
                <a:lnTo>
                  <a:pt x="1325" y="441"/>
                </a:lnTo>
                <a:lnTo>
                  <a:pt x="1303" y="423"/>
                </a:lnTo>
                <a:lnTo>
                  <a:pt x="1316" y="448"/>
                </a:lnTo>
                <a:lnTo>
                  <a:pt x="1368" y="485"/>
                </a:lnTo>
                <a:lnTo>
                  <a:pt x="1390" y="488"/>
                </a:lnTo>
                <a:lnTo>
                  <a:pt x="1413" y="497"/>
                </a:lnTo>
                <a:lnTo>
                  <a:pt x="1411" y="510"/>
                </a:lnTo>
                <a:lnTo>
                  <a:pt x="1424" y="510"/>
                </a:lnTo>
                <a:lnTo>
                  <a:pt x="1428" y="522"/>
                </a:lnTo>
                <a:lnTo>
                  <a:pt x="1406" y="540"/>
                </a:lnTo>
                <a:lnTo>
                  <a:pt x="1366" y="522"/>
                </a:lnTo>
                <a:lnTo>
                  <a:pt x="1357" y="503"/>
                </a:lnTo>
                <a:lnTo>
                  <a:pt x="1306" y="497"/>
                </a:lnTo>
                <a:lnTo>
                  <a:pt x="1296" y="481"/>
                </a:lnTo>
                <a:lnTo>
                  <a:pt x="1280" y="502"/>
                </a:lnTo>
                <a:lnTo>
                  <a:pt x="1346" y="517"/>
                </a:lnTo>
                <a:lnTo>
                  <a:pt x="1351" y="536"/>
                </a:lnTo>
                <a:lnTo>
                  <a:pt x="1409" y="562"/>
                </a:lnTo>
                <a:lnTo>
                  <a:pt x="1425" y="562"/>
                </a:lnTo>
                <a:lnTo>
                  <a:pt x="1430" y="542"/>
                </a:lnTo>
                <a:lnTo>
                  <a:pt x="1452" y="548"/>
                </a:lnTo>
                <a:lnTo>
                  <a:pt x="1490" y="545"/>
                </a:lnTo>
                <a:lnTo>
                  <a:pt x="1534" y="625"/>
                </a:lnTo>
                <a:lnTo>
                  <a:pt x="1506" y="612"/>
                </a:lnTo>
                <a:lnTo>
                  <a:pt x="1498" y="636"/>
                </a:lnTo>
                <a:lnTo>
                  <a:pt x="895" y="752"/>
                </a:lnTo>
                <a:lnTo>
                  <a:pt x="396" y="817"/>
                </a:lnTo>
                <a:lnTo>
                  <a:pt x="0" y="871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85" name="Freeform 70"/>
          <p:cNvSpPr>
            <a:spLocks/>
          </p:cNvSpPr>
          <p:nvPr/>
        </p:nvSpPr>
        <p:spPr bwMode="gray">
          <a:xfrm>
            <a:off x="7864475" y="3937680"/>
            <a:ext cx="68263" cy="195263"/>
          </a:xfrm>
          <a:custGeom>
            <a:avLst/>
            <a:gdLst>
              <a:gd name="T0" fmla="*/ 2147483647 w 86"/>
              <a:gd name="T1" fmla="*/ 0 h 247"/>
              <a:gd name="T2" fmla="*/ 0 w 86"/>
              <a:gd name="T3" fmla="*/ 0 h 247"/>
              <a:gd name="T4" fmla="*/ 2147483647 w 86"/>
              <a:gd name="T5" fmla="*/ 0 h 247"/>
              <a:gd name="T6" fmla="*/ 2147483647 w 86"/>
              <a:gd name="T7" fmla="*/ 0 h 247"/>
              <a:gd name="T8" fmla="*/ 2147483647 w 86"/>
              <a:gd name="T9" fmla="*/ 0 h 247"/>
              <a:gd name="T10" fmla="*/ 2147483647 w 86"/>
              <a:gd name="T11" fmla="*/ 0 h 247"/>
              <a:gd name="T12" fmla="*/ 2147483647 w 86"/>
              <a:gd name="T13" fmla="*/ 0 h 247"/>
              <a:gd name="T14" fmla="*/ 2147483647 w 86"/>
              <a:gd name="T15" fmla="*/ 0 h 24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6"/>
              <a:gd name="T25" fmla="*/ 0 h 247"/>
              <a:gd name="T26" fmla="*/ 86 w 86"/>
              <a:gd name="T27" fmla="*/ 247 h 24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6" h="247">
                <a:moveTo>
                  <a:pt x="1" y="139"/>
                </a:moveTo>
                <a:lnTo>
                  <a:pt x="0" y="216"/>
                </a:lnTo>
                <a:lnTo>
                  <a:pt x="18" y="247"/>
                </a:lnTo>
                <a:lnTo>
                  <a:pt x="33" y="156"/>
                </a:lnTo>
                <a:lnTo>
                  <a:pt x="61" y="118"/>
                </a:lnTo>
                <a:lnTo>
                  <a:pt x="86" y="0"/>
                </a:lnTo>
                <a:lnTo>
                  <a:pt x="36" y="27"/>
                </a:lnTo>
                <a:lnTo>
                  <a:pt x="1" y="13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86" name="Freeform 71"/>
          <p:cNvSpPr>
            <a:spLocks/>
          </p:cNvSpPr>
          <p:nvPr/>
        </p:nvSpPr>
        <p:spPr bwMode="gray">
          <a:xfrm>
            <a:off x="958850" y="1577068"/>
            <a:ext cx="1052513" cy="766762"/>
          </a:xfrm>
          <a:custGeom>
            <a:avLst/>
            <a:gdLst>
              <a:gd name="T0" fmla="*/ 0 w 1325"/>
              <a:gd name="T1" fmla="*/ 2147483647 h 966"/>
              <a:gd name="T2" fmla="*/ 0 w 1325"/>
              <a:gd name="T3" fmla="*/ 2147483647 h 966"/>
              <a:gd name="T4" fmla="*/ 0 w 1325"/>
              <a:gd name="T5" fmla="*/ 2147483647 h 966"/>
              <a:gd name="T6" fmla="*/ 0 w 1325"/>
              <a:gd name="T7" fmla="*/ 2147483647 h 966"/>
              <a:gd name="T8" fmla="*/ 0 w 1325"/>
              <a:gd name="T9" fmla="*/ 2147483647 h 966"/>
              <a:gd name="T10" fmla="*/ 0 w 1325"/>
              <a:gd name="T11" fmla="*/ 2147483647 h 966"/>
              <a:gd name="T12" fmla="*/ 0 w 1325"/>
              <a:gd name="T13" fmla="*/ 2147483647 h 966"/>
              <a:gd name="T14" fmla="*/ 0 w 1325"/>
              <a:gd name="T15" fmla="*/ 2147483647 h 966"/>
              <a:gd name="T16" fmla="*/ 0 w 1325"/>
              <a:gd name="T17" fmla="*/ 2147483647 h 966"/>
              <a:gd name="T18" fmla="*/ 0 w 1325"/>
              <a:gd name="T19" fmla="*/ 2147483647 h 966"/>
              <a:gd name="T20" fmla="*/ 0 w 1325"/>
              <a:gd name="T21" fmla="*/ 2147483647 h 966"/>
              <a:gd name="T22" fmla="*/ 0 w 1325"/>
              <a:gd name="T23" fmla="*/ 0 h 966"/>
              <a:gd name="T24" fmla="*/ 0 w 1325"/>
              <a:gd name="T25" fmla="*/ 2147483647 h 966"/>
              <a:gd name="T26" fmla="*/ 0 w 1325"/>
              <a:gd name="T27" fmla="*/ 2147483647 h 966"/>
              <a:gd name="T28" fmla="*/ 0 w 1325"/>
              <a:gd name="T29" fmla="*/ 2147483647 h 966"/>
              <a:gd name="T30" fmla="*/ 0 w 1325"/>
              <a:gd name="T31" fmla="*/ 2147483647 h 966"/>
              <a:gd name="T32" fmla="*/ 0 w 1325"/>
              <a:gd name="T33" fmla="*/ 2147483647 h 966"/>
              <a:gd name="T34" fmla="*/ 0 w 1325"/>
              <a:gd name="T35" fmla="*/ 2147483647 h 966"/>
              <a:gd name="T36" fmla="*/ 0 w 1325"/>
              <a:gd name="T37" fmla="*/ 2147483647 h 966"/>
              <a:gd name="T38" fmla="*/ 0 w 1325"/>
              <a:gd name="T39" fmla="*/ 2147483647 h 966"/>
              <a:gd name="T40" fmla="*/ 0 w 1325"/>
              <a:gd name="T41" fmla="*/ 2147483647 h 966"/>
              <a:gd name="T42" fmla="*/ 0 w 1325"/>
              <a:gd name="T43" fmla="*/ 2147483647 h 966"/>
              <a:gd name="T44" fmla="*/ 0 w 1325"/>
              <a:gd name="T45" fmla="*/ 2147483647 h 966"/>
              <a:gd name="T46" fmla="*/ 0 w 1325"/>
              <a:gd name="T47" fmla="*/ 2147483647 h 966"/>
              <a:gd name="T48" fmla="*/ 0 w 1325"/>
              <a:gd name="T49" fmla="*/ 2147483647 h 966"/>
              <a:gd name="T50" fmla="*/ 0 w 1325"/>
              <a:gd name="T51" fmla="*/ 2147483647 h 966"/>
              <a:gd name="T52" fmla="*/ 0 w 1325"/>
              <a:gd name="T53" fmla="*/ 2147483647 h 966"/>
              <a:gd name="T54" fmla="*/ 0 w 1325"/>
              <a:gd name="T55" fmla="*/ 2147483647 h 966"/>
              <a:gd name="T56" fmla="*/ 0 w 1325"/>
              <a:gd name="T57" fmla="*/ 2147483647 h 966"/>
              <a:gd name="T58" fmla="*/ 0 w 1325"/>
              <a:gd name="T59" fmla="*/ 2147483647 h 966"/>
              <a:gd name="T60" fmla="*/ 0 w 1325"/>
              <a:gd name="T61" fmla="*/ 2147483647 h 966"/>
              <a:gd name="T62" fmla="*/ 0 w 1325"/>
              <a:gd name="T63" fmla="*/ 2147483647 h 966"/>
              <a:gd name="T64" fmla="*/ 0 w 1325"/>
              <a:gd name="T65" fmla="*/ 2147483647 h 966"/>
              <a:gd name="T66" fmla="*/ 0 w 1325"/>
              <a:gd name="T67" fmla="*/ 2147483647 h 966"/>
              <a:gd name="T68" fmla="*/ 0 w 1325"/>
              <a:gd name="T69" fmla="*/ 2147483647 h 966"/>
              <a:gd name="T70" fmla="*/ 0 w 1325"/>
              <a:gd name="T71" fmla="*/ 2147483647 h 966"/>
              <a:gd name="T72" fmla="*/ 0 w 1325"/>
              <a:gd name="T73" fmla="*/ 2147483647 h 966"/>
              <a:gd name="T74" fmla="*/ 0 w 1325"/>
              <a:gd name="T75" fmla="*/ 2147483647 h 966"/>
              <a:gd name="T76" fmla="*/ 0 w 1325"/>
              <a:gd name="T77" fmla="*/ 2147483647 h 966"/>
              <a:gd name="T78" fmla="*/ 0 w 1325"/>
              <a:gd name="T79" fmla="*/ 2147483647 h 966"/>
              <a:gd name="T80" fmla="*/ 0 w 1325"/>
              <a:gd name="T81" fmla="*/ 2147483647 h 966"/>
              <a:gd name="T82" fmla="*/ 0 w 1325"/>
              <a:gd name="T83" fmla="*/ 2147483647 h 966"/>
              <a:gd name="T84" fmla="*/ 0 w 1325"/>
              <a:gd name="T85" fmla="*/ 2147483647 h 966"/>
              <a:gd name="T86" fmla="*/ 0 w 1325"/>
              <a:gd name="T87" fmla="*/ 2147483647 h 96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325"/>
              <a:gd name="T133" fmla="*/ 0 h 966"/>
              <a:gd name="T134" fmla="*/ 1325 w 1325"/>
              <a:gd name="T135" fmla="*/ 966 h 96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325" h="966">
                <a:moveTo>
                  <a:pt x="30" y="167"/>
                </a:moveTo>
                <a:lnTo>
                  <a:pt x="49" y="210"/>
                </a:lnTo>
                <a:lnTo>
                  <a:pt x="46" y="266"/>
                </a:lnTo>
                <a:lnTo>
                  <a:pt x="41" y="318"/>
                </a:lnTo>
                <a:lnTo>
                  <a:pt x="48" y="339"/>
                </a:lnTo>
                <a:lnTo>
                  <a:pt x="39" y="412"/>
                </a:lnTo>
                <a:lnTo>
                  <a:pt x="61" y="397"/>
                </a:lnTo>
                <a:lnTo>
                  <a:pt x="92" y="426"/>
                </a:lnTo>
                <a:lnTo>
                  <a:pt x="56" y="430"/>
                </a:lnTo>
                <a:lnTo>
                  <a:pt x="36" y="428"/>
                </a:lnTo>
                <a:lnTo>
                  <a:pt x="33" y="457"/>
                </a:lnTo>
                <a:lnTo>
                  <a:pt x="30" y="476"/>
                </a:lnTo>
                <a:lnTo>
                  <a:pt x="62" y="476"/>
                </a:lnTo>
                <a:lnTo>
                  <a:pt x="67" y="489"/>
                </a:lnTo>
                <a:lnTo>
                  <a:pt x="41" y="501"/>
                </a:lnTo>
                <a:lnTo>
                  <a:pt x="46" y="529"/>
                </a:lnTo>
                <a:lnTo>
                  <a:pt x="28" y="562"/>
                </a:lnTo>
                <a:lnTo>
                  <a:pt x="16" y="561"/>
                </a:lnTo>
                <a:lnTo>
                  <a:pt x="29" y="513"/>
                </a:lnTo>
                <a:lnTo>
                  <a:pt x="22" y="499"/>
                </a:lnTo>
                <a:lnTo>
                  <a:pt x="0" y="571"/>
                </a:lnTo>
                <a:lnTo>
                  <a:pt x="36" y="595"/>
                </a:lnTo>
                <a:lnTo>
                  <a:pt x="93" y="621"/>
                </a:lnTo>
                <a:lnTo>
                  <a:pt x="98" y="646"/>
                </a:lnTo>
                <a:lnTo>
                  <a:pt x="124" y="650"/>
                </a:lnTo>
                <a:lnTo>
                  <a:pt x="173" y="747"/>
                </a:lnTo>
                <a:lnTo>
                  <a:pt x="165" y="779"/>
                </a:lnTo>
                <a:lnTo>
                  <a:pt x="242" y="845"/>
                </a:lnTo>
                <a:lnTo>
                  <a:pt x="377" y="840"/>
                </a:lnTo>
                <a:lnTo>
                  <a:pt x="477" y="885"/>
                </a:lnTo>
                <a:lnTo>
                  <a:pt x="525" y="875"/>
                </a:lnTo>
                <a:lnTo>
                  <a:pt x="828" y="885"/>
                </a:lnTo>
                <a:lnTo>
                  <a:pt x="1174" y="966"/>
                </a:lnTo>
                <a:lnTo>
                  <a:pt x="1181" y="860"/>
                </a:lnTo>
                <a:lnTo>
                  <a:pt x="1325" y="240"/>
                </a:lnTo>
                <a:lnTo>
                  <a:pt x="408" y="0"/>
                </a:lnTo>
                <a:lnTo>
                  <a:pt x="398" y="5"/>
                </a:lnTo>
                <a:lnTo>
                  <a:pt x="404" y="18"/>
                </a:lnTo>
                <a:lnTo>
                  <a:pt x="394" y="24"/>
                </a:lnTo>
                <a:lnTo>
                  <a:pt x="404" y="37"/>
                </a:lnTo>
                <a:lnTo>
                  <a:pt x="400" y="51"/>
                </a:lnTo>
                <a:lnTo>
                  <a:pt x="404" y="66"/>
                </a:lnTo>
                <a:lnTo>
                  <a:pt x="417" y="61"/>
                </a:lnTo>
                <a:lnTo>
                  <a:pt x="432" y="68"/>
                </a:lnTo>
                <a:lnTo>
                  <a:pt x="425" y="96"/>
                </a:lnTo>
                <a:lnTo>
                  <a:pt x="430" y="107"/>
                </a:lnTo>
                <a:lnTo>
                  <a:pt x="412" y="143"/>
                </a:lnTo>
                <a:lnTo>
                  <a:pt x="391" y="120"/>
                </a:lnTo>
                <a:lnTo>
                  <a:pt x="382" y="124"/>
                </a:lnTo>
                <a:lnTo>
                  <a:pt x="382" y="141"/>
                </a:lnTo>
                <a:lnTo>
                  <a:pt x="399" y="144"/>
                </a:lnTo>
                <a:lnTo>
                  <a:pt x="418" y="183"/>
                </a:lnTo>
                <a:lnTo>
                  <a:pt x="410" y="233"/>
                </a:lnTo>
                <a:lnTo>
                  <a:pt x="417" y="249"/>
                </a:lnTo>
                <a:lnTo>
                  <a:pt x="429" y="253"/>
                </a:lnTo>
                <a:lnTo>
                  <a:pt x="421" y="262"/>
                </a:lnTo>
                <a:lnTo>
                  <a:pt x="410" y="267"/>
                </a:lnTo>
                <a:lnTo>
                  <a:pt x="382" y="299"/>
                </a:lnTo>
                <a:lnTo>
                  <a:pt x="382" y="310"/>
                </a:lnTo>
                <a:lnTo>
                  <a:pt x="375" y="330"/>
                </a:lnTo>
                <a:lnTo>
                  <a:pt x="368" y="332"/>
                </a:lnTo>
                <a:lnTo>
                  <a:pt x="377" y="347"/>
                </a:lnTo>
                <a:lnTo>
                  <a:pt x="365" y="351"/>
                </a:lnTo>
                <a:lnTo>
                  <a:pt x="365" y="408"/>
                </a:lnTo>
                <a:lnTo>
                  <a:pt x="342" y="415"/>
                </a:lnTo>
                <a:lnTo>
                  <a:pt x="342" y="430"/>
                </a:lnTo>
                <a:lnTo>
                  <a:pt x="326" y="411"/>
                </a:lnTo>
                <a:lnTo>
                  <a:pt x="323" y="422"/>
                </a:lnTo>
                <a:lnTo>
                  <a:pt x="287" y="455"/>
                </a:lnTo>
                <a:lnTo>
                  <a:pt x="274" y="450"/>
                </a:lnTo>
                <a:lnTo>
                  <a:pt x="268" y="434"/>
                </a:lnTo>
                <a:lnTo>
                  <a:pt x="263" y="444"/>
                </a:lnTo>
                <a:lnTo>
                  <a:pt x="255" y="436"/>
                </a:lnTo>
                <a:lnTo>
                  <a:pt x="248" y="461"/>
                </a:lnTo>
                <a:lnTo>
                  <a:pt x="243" y="458"/>
                </a:lnTo>
                <a:lnTo>
                  <a:pt x="245" y="441"/>
                </a:lnTo>
                <a:lnTo>
                  <a:pt x="232" y="443"/>
                </a:lnTo>
                <a:lnTo>
                  <a:pt x="248" y="429"/>
                </a:lnTo>
                <a:lnTo>
                  <a:pt x="228" y="428"/>
                </a:lnTo>
                <a:lnTo>
                  <a:pt x="243" y="418"/>
                </a:lnTo>
                <a:lnTo>
                  <a:pt x="227" y="413"/>
                </a:lnTo>
                <a:lnTo>
                  <a:pt x="234" y="402"/>
                </a:lnTo>
                <a:lnTo>
                  <a:pt x="250" y="413"/>
                </a:lnTo>
                <a:lnTo>
                  <a:pt x="260" y="397"/>
                </a:lnTo>
                <a:lnTo>
                  <a:pt x="287" y="383"/>
                </a:lnTo>
                <a:lnTo>
                  <a:pt x="273" y="416"/>
                </a:lnTo>
                <a:lnTo>
                  <a:pt x="279" y="431"/>
                </a:lnTo>
                <a:lnTo>
                  <a:pt x="289" y="400"/>
                </a:lnTo>
                <a:lnTo>
                  <a:pt x="315" y="387"/>
                </a:lnTo>
                <a:lnTo>
                  <a:pt x="302" y="409"/>
                </a:lnTo>
                <a:lnTo>
                  <a:pt x="316" y="421"/>
                </a:lnTo>
                <a:lnTo>
                  <a:pt x="316" y="403"/>
                </a:lnTo>
                <a:lnTo>
                  <a:pt x="329" y="389"/>
                </a:lnTo>
                <a:lnTo>
                  <a:pt x="343" y="366"/>
                </a:lnTo>
                <a:lnTo>
                  <a:pt x="340" y="348"/>
                </a:lnTo>
                <a:lnTo>
                  <a:pt x="316" y="350"/>
                </a:lnTo>
                <a:lnTo>
                  <a:pt x="320" y="328"/>
                </a:lnTo>
                <a:lnTo>
                  <a:pt x="333" y="340"/>
                </a:lnTo>
                <a:lnTo>
                  <a:pt x="334" y="305"/>
                </a:lnTo>
                <a:lnTo>
                  <a:pt x="365" y="307"/>
                </a:lnTo>
                <a:lnTo>
                  <a:pt x="367" y="273"/>
                </a:lnTo>
                <a:lnTo>
                  <a:pt x="356" y="255"/>
                </a:lnTo>
                <a:lnTo>
                  <a:pt x="355" y="287"/>
                </a:lnTo>
                <a:lnTo>
                  <a:pt x="347" y="280"/>
                </a:lnTo>
                <a:lnTo>
                  <a:pt x="326" y="295"/>
                </a:lnTo>
                <a:lnTo>
                  <a:pt x="313" y="315"/>
                </a:lnTo>
                <a:lnTo>
                  <a:pt x="295" y="317"/>
                </a:lnTo>
                <a:lnTo>
                  <a:pt x="263" y="338"/>
                </a:lnTo>
                <a:lnTo>
                  <a:pt x="238" y="366"/>
                </a:lnTo>
                <a:lnTo>
                  <a:pt x="282" y="367"/>
                </a:lnTo>
                <a:lnTo>
                  <a:pt x="244" y="377"/>
                </a:lnTo>
                <a:lnTo>
                  <a:pt x="227" y="370"/>
                </a:lnTo>
                <a:lnTo>
                  <a:pt x="263" y="317"/>
                </a:lnTo>
                <a:lnTo>
                  <a:pt x="289" y="304"/>
                </a:lnTo>
                <a:lnTo>
                  <a:pt x="317" y="271"/>
                </a:lnTo>
                <a:lnTo>
                  <a:pt x="322" y="289"/>
                </a:lnTo>
                <a:lnTo>
                  <a:pt x="339" y="273"/>
                </a:lnTo>
                <a:lnTo>
                  <a:pt x="355" y="237"/>
                </a:lnTo>
                <a:lnTo>
                  <a:pt x="351" y="213"/>
                </a:lnTo>
                <a:lnTo>
                  <a:pt x="345" y="232"/>
                </a:lnTo>
                <a:lnTo>
                  <a:pt x="335" y="229"/>
                </a:lnTo>
                <a:lnTo>
                  <a:pt x="343" y="202"/>
                </a:lnTo>
                <a:lnTo>
                  <a:pt x="332" y="202"/>
                </a:lnTo>
                <a:lnTo>
                  <a:pt x="329" y="226"/>
                </a:lnTo>
                <a:lnTo>
                  <a:pt x="319" y="233"/>
                </a:lnTo>
                <a:lnTo>
                  <a:pt x="317" y="208"/>
                </a:lnTo>
                <a:lnTo>
                  <a:pt x="308" y="202"/>
                </a:lnTo>
                <a:lnTo>
                  <a:pt x="300" y="214"/>
                </a:lnTo>
                <a:lnTo>
                  <a:pt x="284" y="181"/>
                </a:lnTo>
                <a:lnTo>
                  <a:pt x="254" y="180"/>
                </a:lnTo>
                <a:lnTo>
                  <a:pt x="137" y="120"/>
                </a:lnTo>
                <a:lnTo>
                  <a:pt x="55" y="47"/>
                </a:lnTo>
                <a:lnTo>
                  <a:pt x="32" y="100"/>
                </a:lnTo>
                <a:lnTo>
                  <a:pt x="30" y="16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87" name="Freeform 72"/>
          <p:cNvSpPr>
            <a:spLocks/>
          </p:cNvSpPr>
          <p:nvPr/>
        </p:nvSpPr>
        <p:spPr bwMode="gray">
          <a:xfrm>
            <a:off x="1204913" y="1623105"/>
            <a:ext cx="47625" cy="57150"/>
          </a:xfrm>
          <a:custGeom>
            <a:avLst/>
            <a:gdLst>
              <a:gd name="T0" fmla="*/ 0 w 60"/>
              <a:gd name="T1" fmla="*/ 2147483647 h 72"/>
              <a:gd name="T2" fmla="*/ 2147483647 w 60"/>
              <a:gd name="T3" fmla="*/ 0 h 72"/>
              <a:gd name="T4" fmla="*/ 2147483647 w 60"/>
              <a:gd name="T5" fmla="*/ 2147483647 h 72"/>
              <a:gd name="T6" fmla="*/ 2147483647 w 60"/>
              <a:gd name="T7" fmla="*/ 2147483647 h 72"/>
              <a:gd name="T8" fmla="*/ 0 w 60"/>
              <a:gd name="T9" fmla="*/ 2147483647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72"/>
              <a:gd name="T17" fmla="*/ 60 w 60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72">
                <a:moveTo>
                  <a:pt x="0" y="32"/>
                </a:moveTo>
                <a:lnTo>
                  <a:pt x="49" y="0"/>
                </a:lnTo>
                <a:lnTo>
                  <a:pt x="60" y="30"/>
                </a:lnTo>
                <a:lnTo>
                  <a:pt x="50" y="72"/>
                </a:lnTo>
                <a:lnTo>
                  <a:pt x="0" y="3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88" name="Freeform 73"/>
          <p:cNvSpPr>
            <a:spLocks/>
          </p:cNvSpPr>
          <p:nvPr/>
        </p:nvSpPr>
        <p:spPr bwMode="gray">
          <a:xfrm>
            <a:off x="1238250" y="1697718"/>
            <a:ext cx="34925" cy="80962"/>
          </a:xfrm>
          <a:custGeom>
            <a:avLst/>
            <a:gdLst>
              <a:gd name="T0" fmla="*/ 0 w 44"/>
              <a:gd name="T1" fmla="*/ 0 h 103"/>
              <a:gd name="T2" fmla="*/ 2147483647 w 44"/>
              <a:gd name="T3" fmla="*/ 0 h 103"/>
              <a:gd name="T4" fmla="*/ 2147483647 w 44"/>
              <a:gd name="T5" fmla="*/ 0 h 103"/>
              <a:gd name="T6" fmla="*/ 2147483647 w 44"/>
              <a:gd name="T7" fmla="*/ 0 h 103"/>
              <a:gd name="T8" fmla="*/ 0 w 44"/>
              <a:gd name="T9" fmla="*/ 0 h 1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"/>
              <a:gd name="T16" fmla="*/ 0 h 103"/>
              <a:gd name="T17" fmla="*/ 44 w 44"/>
              <a:gd name="T18" fmla="*/ 103 h 1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" h="103">
                <a:moveTo>
                  <a:pt x="0" y="28"/>
                </a:moveTo>
                <a:lnTo>
                  <a:pt x="26" y="0"/>
                </a:lnTo>
                <a:lnTo>
                  <a:pt x="44" y="17"/>
                </a:lnTo>
                <a:lnTo>
                  <a:pt x="32" y="103"/>
                </a:lnTo>
                <a:lnTo>
                  <a:pt x="0" y="2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89" name="Freeform 74"/>
          <p:cNvSpPr>
            <a:spLocks/>
          </p:cNvSpPr>
          <p:nvPr/>
        </p:nvSpPr>
        <p:spPr bwMode="gray">
          <a:xfrm>
            <a:off x="6819900" y="3566205"/>
            <a:ext cx="706438" cy="698500"/>
          </a:xfrm>
          <a:custGeom>
            <a:avLst/>
            <a:gdLst>
              <a:gd name="T0" fmla="*/ 0 w 891"/>
              <a:gd name="T1" fmla="*/ 0 h 884"/>
              <a:gd name="T2" fmla="*/ 0 w 891"/>
              <a:gd name="T3" fmla="*/ 0 h 884"/>
              <a:gd name="T4" fmla="*/ 0 w 891"/>
              <a:gd name="T5" fmla="*/ 0 h 884"/>
              <a:gd name="T6" fmla="*/ 0 w 891"/>
              <a:gd name="T7" fmla="*/ 0 h 884"/>
              <a:gd name="T8" fmla="*/ 0 w 891"/>
              <a:gd name="T9" fmla="*/ 0 h 884"/>
              <a:gd name="T10" fmla="*/ 0 w 891"/>
              <a:gd name="T11" fmla="*/ 0 h 884"/>
              <a:gd name="T12" fmla="*/ 0 w 891"/>
              <a:gd name="T13" fmla="*/ 0 h 884"/>
              <a:gd name="T14" fmla="*/ 0 w 891"/>
              <a:gd name="T15" fmla="*/ 0 h 884"/>
              <a:gd name="T16" fmla="*/ 0 w 891"/>
              <a:gd name="T17" fmla="*/ 0 h 884"/>
              <a:gd name="T18" fmla="*/ 0 w 891"/>
              <a:gd name="T19" fmla="*/ 0 h 884"/>
              <a:gd name="T20" fmla="*/ 0 w 891"/>
              <a:gd name="T21" fmla="*/ 0 h 884"/>
              <a:gd name="T22" fmla="*/ 0 w 891"/>
              <a:gd name="T23" fmla="*/ 0 h 884"/>
              <a:gd name="T24" fmla="*/ 0 w 891"/>
              <a:gd name="T25" fmla="*/ 0 h 884"/>
              <a:gd name="T26" fmla="*/ 0 w 891"/>
              <a:gd name="T27" fmla="*/ 0 h 884"/>
              <a:gd name="T28" fmla="*/ 0 w 891"/>
              <a:gd name="T29" fmla="*/ 0 h 884"/>
              <a:gd name="T30" fmla="*/ 0 w 891"/>
              <a:gd name="T31" fmla="*/ 0 h 884"/>
              <a:gd name="T32" fmla="*/ 0 w 891"/>
              <a:gd name="T33" fmla="*/ 0 h 884"/>
              <a:gd name="T34" fmla="*/ 0 w 891"/>
              <a:gd name="T35" fmla="*/ 0 h 884"/>
              <a:gd name="T36" fmla="*/ 0 w 891"/>
              <a:gd name="T37" fmla="*/ 0 h 884"/>
              <a:gd name="T38" fmla="*/ 0 w 891"/>
              <a:gd name="T39" fmla="*/ 0 h 884"/>
              <a:gd name="T40" fmla="*/ 0 w 891"/>
              <a:gd name="T41" fmla="*/ 0 h 884"/>
              <a:gd name="T42" fmla="*/ 0 w 891"/>
              <a:gd name="T43" fmla="*/ 0 h 884"/>
              <a:gd name="T44" fmla="*/ 0 w 891"/>
              <a:gd name="T45" fmla="*/ 0 h 884"/>
              <a:gd name="T46" fmla="*/ 0 w 891"/>
              <a:gd name="T47" fmla="*/ 0 h 884"/>
              <a:gd name="T48" fmla="*/ 0 w 891"/>
              <a:gd name="T49" fmla="*/ 0 h 884"/>
              <a:gd name="T50" fmla="*/ 0 w 891"/>
              <a:gd name="T51" fmla="*/ 0 h 884"/>
              <a:gd name="T52" fmla="*/ 0 w 891"/>
              <a:gd name="T53" fmla="*/ 0 h 884"/>
              <a:gd name="T54" fmla="*/ 0 w 891"/>
              <a:gd name="T55" fmla="*/ 0 h 884"/>
              <a:gd name="T56" fmla="*/ 0 w 891"/>
              <a:gd name="T57" fmla="*/ 0 h 884"/>
              <a:gd name="T58" fmla="*/ 0 w 891"/>
              <a:gd name="T59" fmla="*/ 0 h 884"/>
              <a:gd name="T60" fmla="*/ 0 w 891"/>
              <a:gd name="T61" fmla="*/ 0 h 884"/>
              <a:gd name="T62" fmla="*/ 0 w 891"/>
              <a:gd name="T63" fmla="*/ 0 h 884"/>
              <a:gd name="T64" fmla="*/ 0 w 891"/>
              <a:gd name="T65" fmla="*/ 0 h 884"/>
              <a:gd name="T66" fmla="*/ 0 w 891"/>
              <a:gd name="T67" fmla="*/ 0 h 884"/>
              <a:gd name="T68" fmla="*/ 0 w 891"/>
              <a:gd name="T69" fmla="*/ 0 h 884"/>
              <a:gd name="T70" fmla="*/ 0 w 891"/>
              <a:gd name="T71" fmla="*/ 0 h 884"/>
              <a:gd name="T72" fmla="*/ 0 w 891"/>
              <a:gd name="T73" fmla="*/ 0 h 884"/>
              <a:gd name="T74" fmla="*/ 0 w 891"/>
              <a:gd name="T75" fmla="*/ 0 h 884"/>
              <a:gd name="T76" fmla="*/ 0 w 891"/>
              <a:gd name="T77" fmla="*/ 0 h 88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891"/>
              <a:gd name="T118" fmla="*/ 0 h 884"/>
              <a:gd name="T119" fmla="*/ 891 w 891"/>
              <a:gd name="T120" fmla="*/ 884 h 884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891" h="884">
                <a:moveTo>
                  <a:pt x="0" y="611"/>
                </a:moveTo>
                <a:lnTo>
                  <a:pt x="35" y="733"/>
                </a:lnTo>
                <a:lnTo>
                  <a:pt x="74" y="775"/>
                </a:lnTo>
                <a:lnTo>
                  <a:pt x="149" y="818"/>
                </a:lnTo>
                <a:lnTo>
                  <a:pt x="205" y="884"/>
                </a:lnTo>
                <a:lnTo>
                  <a:pt x="274" y="851"/>
                </a:lnTo>
                <a:lnTo>
                  <a:pt x="303" y="871"/>
                </a:lnTo>
                <a:lnTo>
                  <a:pt x="346" y="851"/>
                </a:lnTo>
                <a:lnTo>
                  <a:pt x="372" y="814"/>
                </a:lnTo>
                <a:lnTo>
                  <a:pt x="448" y="801"/>
                </a:lnTo>
                <a:lnTo>
                  <a:pt x="488" y="747"/>
                </a:lnTo>
                <a:lnTo>
                  <a:pt x="468" y="733"/>
                </a:lnTo>
                <a:lnTo>
                  <a:pt x="540" y="569"/>
                </a:lnTo>
                <a:lnTo>
                  <a:pt x="557" y="485"/>
                </a:lnTo>
                <a:lnTo>
                  <a:pt x="626" y="518"/>
                </a:lnTo>
                <a:lnTo>
                  <a:pt x="661" y="422"/>
                </a:lnTo>
                <a:lnTo>
                  <a:pt x="697" y="416"/>
                </a:lnTo>
                <a:lnTo>
                  <a:pt x="749" y="324"/>
                </a:lnTo>
                <a:lnTo>
                  <a:pt x="765" y="226"/>
                </a:lnTo>
                <a:lnTo>
                  <a:pt x="873" y="287"/>
                </a:lnTo>
                <a:lnTo>
                  <a:pt x="891" y="237"/>
                </a:lnTo>
                <a:lnTo>
                  <a:pt x="863" y="198"/>
                </a:lnTo>
                <a:lnTo>
                  <a:pt x="814" y="176"/>
                </a:lnTo>
                <a:lnTo>
                  <a:pt x="756" y="182"/>
                </a:lnTo>
                <a:lnTo>
                  <a:pt x="735" y="216"/>
                </a:lnTo>
                <a:lnTo>
                  <a:pt x="628" y="246"/>
                </a:lnTo>
                <a:lnTo>
                  <a:pt x="560" y="326"/>
                </a:lnTo>
                <a:lnTo>
                  <a:pt x="537" y="199"/>
                </a:lnTo>
                <a:lnTo>
                  <a:pt x="345" y="231"/>
                </a:lnTo>
                <a:lnTo>
                  <a:pt x="307" y="0"/>
                </a:lnTo>
                <a:lnTo>
                  <a:pt x="280" y="20"/>
                </a:lnTo>
                <a:lnTo>
                  <a:pt x="297" y="63"/>
                </a:lnTo>
                <a:lnTo>
                  <a:pt x="272" y="268"/>
                </a:lnTo>
                <a:lnTo>
                  <a:pt x="238" y="313"/>
                </a:lnTo>
                <a:lnTo>
                  <a:pt x="133" y="390"/>
                </a:lnTo>
                <a:lnTo>
                  <a:pt x="114" y="478"/>
                </a:lnTo>
                <a:lnTo>
                  <a:pt x="74" y="456"/>
                </a:lnTo>
                <a:lnTo>
                  <a:pt x="63" y="558"/>
                </a:lnTo>
                <a:lnTo>
                  <a:pt x="0" y="611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90" name="Freeform 75"/>
          <p:cNvSpPr>
            <a:spLocks/>
          </p:cNvSpPr>
          <p:nvPr/>
        </p:nvSpPr>
        <p:spPr bwMode="gray">
          <a:xfrm>
            <a:off x="5192713" y="2477180"/>
            <a:ext cx="833437" cy="876300"/>
          </a:xfrm>
          <a:custGeom>
            <a:avLst/>
            <a:gdLst>
              <a:gd name="T0" fmla="*/ 0 w 1049"/>
              <a:gd name="T1" fmla="*/ 0 h 1106"/>
              <a:gd name="T2" fmla="*/ 0 w 1049"/>
              <a:gd name="T3" fmla="*/ 0 h 1106"/>
              <a:gd name="T4" fmla="*/ 0 w 1049"/>
              <a:gd name="T5" fmla="*/ 0 h 1106"/>
              <a:gd name="T6" fmla="*/ 0 w 1049"/>
              <a:gd name="T7" fmla="*/ 0 h 1106"/>
              <a:gd name="T8" fmla="*/ 0 w 1049"/>
              <a:gd name="T9" fmla="*/ 0 h 1106"/>
              <a:gd name="T10" fmla="*/ 0 w 1049"/>
              <a:gd name="T11" fmla="*/ 0 h 1106"/>
              <a:gd name="T12" fmla="*/ 0 w 1049"/>
              <a:gd name="T13" fmla="*/ 0 h 1106"/>
              <a:gd name="T14" fmla="*/ 0 w 1049"/>
              <a:gd name="T15" fmla="*/ 0 h 1106"/>
              <a:gd name="T16" fmla="*/ 0 w 1049"/>
              <a:gd name="T17" fmla="*/ 0 h 1106"/>
              <a:gd name="T18" fmla="*/ 0 w 1049"/>
              <a:gd name="T19" fmla="*/ 0 h 1106"/>
              <a:gd name="T20" fmla="*/ 0 w 1049"/>
              <a:gd name="T21" fmla="*/ 0 h 1106"/>
              <a:gd name="T22" fmla="*/ 0 w 1049"/>
              <a:gd name="T23" fmla="*/ 0 h 1106"/>
              <a:gd name="T24" fmla="*/ 0 w 1049"/>
              <a:gd name="T25" fmla="*/ 0 h 1106"/>
              <a:gd name="T26" fmla="*/ 0 w 1049"/>
              <a:gd name="T27" fmla="*/ 0 h 1106"/>
              <a:gd name="T28" fmla="*/ 0 w 1049"/>
              <a:gd name="T29" fmla="*/ 0 h 1106"/>
              <a:gd name="T30" fmla="*/ 0 w 1049"/>
              <a:gd name="T31" fmla="*/ 0 h 1106"/>
              <a:gd name="T32" fmla="*/ 0 w 1049"/>
              <a:gd name="T33" fmla="*/ 0 h 1106"/>
              <a:gd name="T34" fmla="*/ 0 w 1049"/>
              <a:gd name="T35" fmla="*/ 0 h 1106"/>
              <a:gd name="T36" fmla="*/ 0 w 1049"/>
              <a:gd name="T37" fmla="*/ 0 h 1106"/>
              <a:gd name="T38" fmla="*/ 0 w 1049"/>
              <a:gd name="T39" fmla="*/ 0 h 1106"/>
              <a:gd name="T40" fmla="*/ 0 w 1049"/>
              <a:gd name="T41" fmla="*/ 0 h 1106"/>
              <a:gd name="T42" fmla="*/ 0 w 1049"/>
              <a:gd name="T43" fmla="*/ 0 h 1106"/>
              <a:gd name="T44" fmla="*/ 0 w 1049"/>
              <a:gd name="T45" fmla="*/ 0 h 1106"/>
              <a:gd name="T46" fmla="*/ 0 w 1049"/>
              <a:gd name="T47" fmla="*/ 0 h 1106"/>
              <a:gd name="T48" fmla="*/ 0 w 1049"/>
              <a:gd name="T49" fmla="*/ 0 h 1106"/>
              <a:gd name="T50" fmla="*/ 0 w 1049"/>
              <a:gd name="T51" fmla="*/ 0 h 1106"/>
              <a:gd name="T52" fmla="*/ 0 w 1049"/>
              <a:gd name="T53" fmla="*/ 0 h 1106"/>
              <a:gd name="T54" fmla="*/ 0 w 1049"/>
              <a:gd name="T55" fmla="*/ 0 h 1106"/>
              <a:gd name="T56" fmla="*/ 0 w 1049"/>
              <a:gd name="T57" fmla="*/ 0 h 1106"/>
              <a:gd name="T58" fmla="*/ 0 w 1049"/>
              <a:gd name="T59" fmla="*/ 0 h 1106"/>
              <a:gd name="T60" fmla="*/ 0 w 1049"/>
              <a:gd name="T61" fmla="*/ 0 h 1106"/>
              <a:gd name="T62" fmla="*/ 0 w 1049"/>
              <a:gd name="T63" fmla="*/ 0 h 1106"/>
              <a:gd name="T64" fmla="*/ 0 w 1049"/>
              <a:gd name="T65" fmla="*/ 0 h 1106"/>
              <a:gd name="T66" fmla="*/ 0 w 1049"/>
              <a:gd name="T67" fmla="*/ 0 h 1106"/>
              <a:gd name="T68" fmla="*/ 0 w 1049"/>
              <a:gd name="T69" fmla="*/ 0 h 1106"/>
              <a:gd name="T70" fmla="*/ 0 w 1049"/>
              <a:gd name="T71" fmla="*/ 0 h 1106"/>
              <a:gd name="T72" fmla="*/ 0 w 1049"/>
              <a:gd name="T73" fmla="*/ 0 h 1106"/>
              <a:gd name="T74" fmla="*/ 0 w 1049"/>
              <a:gd name="T75" fmla="*/ 0 h 1106"/>
              <a:gd name="T76" fmla="*/ 0 w 1049"/>
              <a:gd name="T77" fmla="*/ 0 h 1106"/>
              <a:gd name="T78" fmla="*/ 0 w 1049"/>
              <a:gd name="T79" fmla="*/ 0 h 1106"/>
              <a:gd name="T80" fmla="*/ 0 w 1049"/>
              <a:gd name="T81" fmla="*/ 0 h 1106"/>
              <a:gd name="T82" fmla="*/ 0 w 1049"/>
              <a:gd name="T83" fmla="*/ 0 h 1106"/>
              <a:gd name="T84" fmla="*/ 0 w 1049"/>
              <a:gd name="T85" fmla="*/ 0 h 1106"/>
              <a:gd name="T86" fmla="*/ 0 w 1049"/>
              <a:gd name="T87" fmla="*/ 0 h 1106"/>
              <a:gd name="T88" fmla="*/ 0 w 1049"/>
              <a:gd name="T89" fmla="*/ 0 h 1106"/>
              <a:gd name="T90" fmla="*/ 0 w 1049"/>
              <a:gd name="T91" fmla="*/ 0 h 1106"/>
              <a:gd name="T92" fmla="*/ 0 w 1049"/>
              <a:gd name="T93" fmla="*/ 0 h 1106"/>
              <a:gd name="T94" fmla="*/ 0 w 1049"/>
              <a:gd name="T95" fmla="*/ 0 h 1106"/>
              <a:gd name="T96" fmla="*/ 0 w 1049"/>
              <a:gd name="T97" fmla="*/ 0 h 1106"/>
              <a:gd name="T98" fmla="*/ 0 w 1049"/>
              <a:gd name="T99" fmla="*/ 0 h 110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049"/>
              <a:gd name="T151" fmla="*/ 0 h 1106"/>
              <a:gd name="T152" fmla="*/ 1049 w 1049"/>
              <a:gd name="T153" fmla="*/ 1106 h 110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049" h="1106">
                <a:moveTo>
                  <a:pt x="0" y="337"/>
                </a:moveTo>
                <a:lnTo>
                  <a:pt x="27" y="422"/>
                </a:lnTo>
                <a:lnTo>
                  <a:pt x="24" y="558"/>
                </a:lnTo>
                <a:lnTo>
                  <a:pt x="150" y="637"/>
                </a:lnTo>
                <a:lnTo>
                  <a:pt x="201" y="693"/>
                </a:lnTo>
                <a:lnTo>
                  <a:pt x="274" y="740"/>
                </a:lnTo>
                <a:lnTo>
                  <a:pt x="303" y="773"/>
                </a:lnTo>
                <a:lnTo>
                  <a:pt x="318" y="863"/>
                </a:lnTo>
                <a:lnTo>
                  <a:pt x="337" y="989"/>
                </a:lnTo>
                <a:lnTo>
                  <a:pt x="436" y="1106"/>
                </a:lnTo>
                <a:lnTo>
                  <a:pt x="957" y="1073"/>
                </a:lnTo>
                <a:lnTo>
                  <a:pt x="926" y="902"/>
                </a:lnTo>
                <a:lnTo>
                  <a:pt x="945" y="724"/>
                </a:lnTo>
                <a:lnTo>
                  <a:pt x="975" y="645"/>
                </a:lnTo>
                <a:lnTo>
                  <a:pt x="971" y="573"/>
                </a:lnTo>
                <a:lnTo>
                  <a:pt x="1037" y="413"/>
                </a:lnTo>
                <a:lnTo>
                  <a:pt x="1049" y="371"/>
                </a:lnTo>
                <a:lnTo>
                  <a:pt x="1029" y="364"/>
                </a:lnTo>
                <a:lnTo>
                  <a:pt x="1003" y="397"/>
                </a:lnTo>
                <a:lnTo>
                  <a:pt x="982" y="481"/>
                </a:lnTo>
                <a:lnTo>
                  <a:pt x="939" y="488"/>
                </a:lnTo>
                <a:lnTo>
                  <a:pt x="920" y="537"/>
                </a:lnTo>
                <a:lnTo>
                  <a:pt x="877" y="571"/>
                </a:lnTo>
                <a:lnTo>
                  <a:pt x="880" y="518"/>
                </a:lnTo>
                <a:lnTo>
                  <a:pt x="909" y="461"/>
                </a:lnTo>
                <a:lnTo>
                  <a:pt x="938" y="444"/>
                </a:lnTo>
                <a:lnTo>
                  <a:pt x="941" y="421"/>
                </a:lnTo>
                <a:lnTo>
                  <a:pt x="884" y="268"/>
                </a:lnTo>
                <a:lnTo>
                  <a:pt x="845" y="257"/>
                </a:lnTo>
                <a:lnTo>
                  <a:pt x="831" y="221"/>
                </a:lnTo>
                <a:lnTo>
                  <a:pt x="730" y="209"/>
                </a:lnTo>
                <a:lnTo>
                  <a:pt x="512" y="153"/>
                </a:lnTo>
                <a:lnTo>
                  <a:pt x="423" y="90"/>
                </a:lnTo>
                <a:lnTo>
                  <a:pt x="373" y="68"/>
                </a:lnTo>
                <a:lnTo>
                  <a:pt x="344" y="89"/>
                </a:lnTo>
                <a:lnTo>
                  <a:pt x="333" y="84"/>
                </a:lnTo>
                <a:lnTo>
                  <a:pt x="349" y="68"/>
                </a:lnTo>
                <a:lnTo>
                  <a:pt x="350" y="38"/>
                </a:lnTo>
                <a:lnTo>
                  <a:pt x="359" y="30"/>
                </a:lnTo>
                <a:lnTo>
                  <a:pt x="360" y="8"/>
                </a:lnTo>
                <a:lnTo>
                  <a:pt x="346" y="0"/>
                </a:lnTo>
                <a:lnTo>
                  <a:pt x="225" y="56"/>
                </a:lnTo>
                <a:lnTo>
                  <a:pt x="180" y="73"/>
                </a:lnTo>
                <a:lnTo>
                  <a:pt x="161" y="76"/>
                </a:lnTo>
                <a:lnTo>
                  <a:pt x="130" y="59"/>
                </a:lnTo>
                <a:lnTo>
                  <a:pt x="124" y="73"/>
                </a:lnTo>
                <a:lnTo>
                  <a:pt x="121" y="58"/>
                </a:lnTo>
                <a:lnTo>
                  <a:pt x="96" y="79"/>
                </a:lnTo>
                <a:lnTo>
                  <a:pt x="102" y="207"/>
                </a:lnTo>
                <a:lnTo>
                  <a:pt x="0" y="33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91" name="Freeform 76"/>
          <p:cNvSpPr>
            <a:spLocks/>
          </p:cNvSpPr>
          <p:nvPr/>
        </p:nvSpPr>
        <p:spPr bwMode="gray">
          <a:xfrm>
            <a:off x="2525713" y="2699430"/>
            <a:ext cx="1106487" cy="914400"/>
          </a:xfrm>
          <a:custGeom>
            <a:avLst/>
            <a:gdLst>
              <a:gd name="T0" fmla="*/ 0 w 1393"/>
              <a:gd name="T1" fmla="*/ 0 h 1154"/>
              <a:gd name="T2" fmla="*/ 0 w 1393"/>
              <a:gd name="T3" fmla="*/ 0 h 1154"/>
              <a:gd name="T4" fmla="*/ 0 w 1393"/>
              <a:gd name="T5" fmla="*/ 0 h 1154"/>
              <a:gd name="T6" fmla="*/ 0 w 1393"/>
              <a:gd name="T7" fmla="*/ 0 h 1154"/>
              <a:gd name="T8" fmla="*/ 0 w 1393"/>
              <a:gd name="T9" fmla="*/ 0 h 1154"/>
              <a:gd name="T10" fmla="*/ 0 w 1393"/>
              <a:gd name="T11" fmla="*/ 0 h 1154"/>
              <a:gd name="T12" fmla="*/ 0 w 1393"/>
              <a:gd name="T13" fmla="*/ 0 h 1154"/>
              <a:gd name="T14" fmla="*/ 0 w 1393"/>
              <a:gd name="T15" fmla="*/ 0 h 1154"/>
              <a:gd name="T16" fmla="*/ 0 w 1393"/>
              <a:gd name="T17" fmla="*/ 0 h 1154"/>
              <a:gd name="T18" fmla="*/ 0 w 1393"/>
              <a:gd name="T19" fmla="*/ 0 h 11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93"/>
              <a:gd name="T31" fmla="*/ 0 h 1154"/>
              <a:gd name="T32" fmla="*/ 1393 w 1393"/>
              <a:gd name="T33" fmla="*/ 1154 h 11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93" h="1154">
                <a:moveTo>
                  <a:pt x="0" y="991"/>
                </a:moveTo>
                <a:lnTo>
                  <a:pt x="42" y="742"/>
                </a:lnTo>
                <a:lnTo>
                  <a:pt x="142" y="124"/>
                </a:lnTo>
                <a:lnTo>
                  <a:pt x="164" y="0"/>
                </a:lnTo>
                <a:lnTo>
                  <a:pt x="715" y="82"/>
                </a:lnTo>
                <a:lnTo>
                  <a:pt x="1393" y="154"/>
                </a:lnTo>
                <a:lnTo>
                  <a:pt x="1347" y="654"/>
                </a:lnTo>
                <a:lnTo>
                  <a:pt x="1301" y="1154"/>
                </a:lnTo>
                <a:lnTo>
                  <a:pt x="371" y="1048"/>
                </a:lnTo>
                <a:lnTo>
                  <a:pt x="0" y="991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8101008" y="3226480"/>
            <a:ext cx="960437" cy="254000"/>
            <a:chOff x="8101008" y="2362200"/>
            <a:chExt cx="960437" cy="254000"/>
          </a:xfrm>
        </p:grpSpPr>
        <p:sp>
          <p:nvSpPr>
            <p:cNvPr id="82" name="TextBox 81"/>
            <p:cNvSpPr txBox="1"/>
            <p:nvPr/>
          </p:nvSpPr>
          <p:spPr bwMode="auto">
            <a:xfrm>
              <a:off x="8107358" y="2362200"/>
              <a:ext cx="954087" cy="2540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b="1" dirty="0"/>
                <a:t>Bridgeport</a:t>
              </a: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8101008" y="2362200"/>
              <a:ext cx="52387" cy="5238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8" name="Rectangle 87"/>
          <p:cNvSpPr/>
          <p:nvPr/>
        </p:nvSpPr>
        <p:spPr>
          <a:xfrm>
            <a:off x="0" y="1676400"/>
            <a:ext cx="9201570" cy="5166633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1136650" y="2941291"/>
            <a:ext cx="6864350" cy="2093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tx2">
                    <a:lumMod val="65000"/>
                    <a:lumOff val="35000"/>
                  </a:schemeClr>
                </a:solidFill>
                <a:latin typeface="Adobe Garamond Pro"/>
              </a:rPr>
              <a:t>1 hour from New York City (80 km)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Adobe Garamond Pro"/>
              </a:rPr>
              <a:t>2.5 </a:t>
            </a:r>
            <a:r>
              <a:rPr lang="en-US" b="1" dirty="0">
                <a:solidFill>
                  <a:schemeClr val="tx2">
                    <a:lumMod val="65000"/>
                    <a:lumOff val="35000"/>
                  </a:schemeClr>
                </a:solidFill>
                <a:latin typeface="Adobe Garamond Pro"/>
              </a:rPr>
              <a:t>hours from Boston, Massachusetts   (260 km)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tx2">
                    <a:lumMod val="65000"/>
                    <a:lumOff val="35000"/>
                  </a:schemeClr>
                </a:solidFill>
                <a:latin typeface="Adobe Garamond Pro"/>
              </a:rPr>
              <a:t>5 hours from Washington D.C. (465 km)</a:t>
            </a:r>
          </a:p>
          <a:p>
            <a:pPr>
              <a:defRPr/>
            </a:pPr>
            <a:endParaRPr lang="en-US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162800" y="3162980"/>
            <a:ext cx="1089025" cy="215900"/>
            <a:chOff x="7162800" y="2298700"/>
            <a:chExt cx="1089025" cy="215900"/>
          </a:xfrm>
        </p:grpSpPr>
        <p:grpSp>
          <p:nvGrpSpPr>
            <p:cNvPr id="86" name="Group 85"/>
            <p:cNvGrpSpPr>
              <a:grpSpLocks/>
            </p:cNvGrpSpPr>
            <p:nvPr/>
          </p:nvGrpSpPr>
          <p:grpSpPr bwMode="auto">
            <a:xfrm>
              <a:off x="7162800" y="2298700"/>
              <a:ext cx="1089025" cy="215900"/>
              <a:chOff x="7163532" y="2298673"/>
              <a:chExt cx="1088278" cy="215444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9299" name="TextBox 77"/>
              <p:cNvSpPr txBox="1">
                <a:spLocks noChangeArrowheads="1"/>
              </p:cNvSpPr>
              <p:nvPr/>
            </p:nvSpPr>
            <p:spPr bwMode="auto">
              <a:xfrm>
                <a:off x="7163532" y="2298673"/>
                <a:ext cx="108827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SzPct val="60000"/>
                  <a:buFont typeface="Wingdings" pitchFamily="2" charset="2"/>
                  <a:buChar char=""/>
                  <a:defRPr sz="2100">
                    <a:solidFill>
                      <a:schemeClr val="tx1"/>
                    </a:solidFill>
                    <a:latin typeface="Palatino Linotype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SzPct val="60000"/>
                  <a:buFont typeface="Wingdings" pitchFamily="2" charset="2"/>
                  <a:buChar char=""/>
                  <a:defRPr sz="1900">
                    <a:solidFill>
                      <a:schemeClr val="tx1"/>
                    </a:solidFill>
                    <a:latin typeface="Palatino Linotype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SzPct val="60000"/>
                  <a:buFont typeface="Wingdings" pitchFamily="2" charset="2"/>
                  <a:buChar char=""/>
                  <a:defRPr sz="1700">
                    <a:solidFill>
                      <a:schemeClr val="tx1"/>
                    </a:solidFill>
                    <a:latin typeface="Palatino Linotype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SzPct val="60000"/>
                  <a:buFont typeface="Wingdings" pitchFamily="2" charset="2"/>
                  <a:buChar char=""/>
                  <a:defRPr sz="1600">
                    <a:solidFill>
                      <a:schemeClr val="tx1"/>
                    </a:solidFill>
                    <a:latin typeface="Palatino Linotype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SzPct val="60000"/>
                  <a:buFont typeface="Wingdings" pitchFamily="2" charset="2"/>
                  <a:buChar char=""/>
                  <a:defRPr sz="1500">
                    <a:solidFill>
                      <a:schemeClr val="tx1"/>
                    </a:solidFill>
                    <a:latin typeface="Palatino Linotype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Font typeface="Wingdings" pitchFamily="2" charset="2"/>
                  <a:buChar char=""/>
                  <a:defRPr sz="1500">
                    <a:solidFill>
                      <a:schemeClr val="tx1"/>
                    </a:solidFill>
                    <a:latin typeface="Palatino Linotype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Font typeface="Wingdings" pitchFamily="2" charset="2"/>
                  <a:buChar char=""/>
                  <a:defRPr sz="1500">
                    <a:solidFill>
                      <a:schemeClr val="tx1"/>
                    </a:solidFill>
                    <a:latin typeface="Palatino Linotype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Font typeface="Wingdings" pitchFamily="2" charset="2"/>
                  <a:buChar char=""/>
                  <a:defRPr sz="1500">
                    <a:solidFill>
                      <a:schemeClr val="tx1"/>
                    </a:solidFill>
                    <a:latin typeface="Palatino Linotype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Font typeface="Wingdings" pitchFamily="2" charset="2"/>
                  <a:buChar char=""/>
                  <a:defRPr sz="1500">
                    <a:solidFill>
                      <a:schemeClr val="tx1"/>
                    </a:solidFill>
                    <a:latin typeface="Palatino Linotype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Georgia" pitchFamily="18" charset="0"/>
                  </a:rPr>
                  <a:t>New York City</a:t>
                </a: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8001157" y="2385802"/>
                <a:ext cx="52352" cy="522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85" name="Oval 84"/>
            <p:cNvSpPr/>
            <p:nvPr/>
          </p:nvSpPr>
          <p:spPr bwMode="auto">
            <a:xfrm>
              <a:off x="8031481" y="2438400"/>
              <a:ext cx="45719" cy="4572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505" y="-26987"/>
            <a:ext cx="9248776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8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7010400" cy="5334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Calibri"/>
              </a:rPr>
              <a:t>Value Proposition/Objectives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Calibri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763000" cy="5334000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2000" dirty="0" smtClean="0">
                <a:solidFill>
                  <a:srgbClr val="001932"/>
                </a:solidFill>
                <a:latin typeface="+mj-lt"/>
                <a:ea typeface="Calibri" pitchFamily="34" charset="0"/>
                <a:cs typeface="Calibri" pitchFamily="34" charset="0"/>
              </a:rPr>
              <a:t>Nurture and facilitate growth of </a:t>
            </a:r>
            <a:r>
              <a:rPr lang="en-US" sz="2000" u="sng" dirty="0" smtClean="0">
                <a:solidFill>
                  <a:srgbClr val="001932"/>
                </a:solidFill>
                <a:latin typeface="+mj-lt"/>
                <a:ea typeface="Calibri" pitchFamily="34" charset="0"/>
                <a:cs typeface="Calibri" pitchFamily="34" charset="0"/>
              </a:rPr>
              <a:t>new businesses and jobs in high technology and technology ventures</a:t>
            </a:r>
          </a:p>
          <a:p>
            <a:pPr>
              <a:spcBef>
                <a:spcPct val="50000"/>
              </a:spcBef>
              <a:defRPr/>
            </a:pPr>
            <a:r>
              <a:rPr lang="en-US" sz="2000" dirty="0" smtClean="0">
                <a:solidFill>
                  <a:srgbClr val="001932"/>
                </a:solidFill>
                <a:latin typeface="+mj-lt"/>
                <a:ea typeface="Calibri" pitchFamily="34" charset="0"/>
                <a:cs typeface="Calibri" pitchFamily="34" charset="0"/>
              </a:rPr>
              <a:t>Foster and stimulate economic development and job creation in Greater Bridgeport, Fairfield County and the State of Connecticut</a:t>
            </a:r>
          </a:p>
          <a:p>
            <a:pPr>
              <a:spcBef>
                <a:spcPct val="50000"/>
              </a:spcBef>
              <a:defRPr/>
            </a:pPr>
            <a:r>
              <a:rPr lang="en-US" sz="2000" dirty="0" smtClean="0">
                <a:solidFill>
                  <a:srgbClr val="001932"/>
                </a:solidFill>
                <a:latin typeface="+mj-lt"/>
                <a:ea typeface="Calibri" pitchFamily="34" charset="0"/>
                <a:cs typeface="Calibri" pitchFamily="34" charset="0"/>
              </a:rPr>
              <a:t>Support and enable the growth and commercialization of UB’s applied research &amp; Intellectual Property initiatives (e.g. U.S. Army Hybrid Projectile Design initiative – part of $2.4 million grant; NSF Smart Browsing Systems for Endoscope videos – $147,655 pending grant)</a:t>
            </a:r>
          </a:p>
          <a:p>
            <a:pPr>
              <a:spcBef>
                <a:spcPct val="50000"/>
              </a:spcBef>
              <a:defRPr/>
            </a:pPr>
            <a:r>
              <a:rPr lang="en-US" sz="2000" dirty="0" smtClean="0">
                <a:solidFill>
                  <a:srgbClr val="001932"/>
                </a:solidFill>
                <a:latin typeface="+mj-lt"/>
                <a:ea typeface="Calibri" pitchFamily="34" charset="0"/>
                <a:cs typeface="Calibri" pitchFamily="34" charset="0"/>
              </a:rPr>
              <a:t>Build synergy and collaboration among industry, education and government sectors</a:t>
            </a:r>
          </a:p>
          <a:p>
            <a:pPr>
              <a:spcBef>
                <a:spcPct val="50000"/>
              </a:spcBef>
              <a:defRPr/>
            </a:pPr>
            <a:r>
              <a:rPr lang="en-US" sz="2000" dirty="0" smtClean="0">
                <a:solidFill>
                  <a:srgbClr val="001932"/>
                </a:solidFill>
                <a:latin typeface="+mj-lt"/>
                <a:ea typeface="Calibri" pitchFamily="34" charset="0"/>
                <a:cs typeface="Calibri" pitchFamily="34" charset="0"/>
              </a:rPr>
              <a:t>Become self-sustaining: generate revenues through rent income, IP royalties, license fees, sponsor contributions, grants, donations, etc.</a:t>
            </a:r>
          </a:p>
          <a:p>
            <a:pPr>
              <a:spcBef>
                <a:spcPct val="50000"/>
              </a:spcBef>
              <a:defRPr/>
            </a:pPr>
            <a:r>
              <a:rPr lang="en-US" sz="2000" dirty="0" smtClean="0">
                <a:solidFill>
                  <a:srgbClr val="001932"/>
                </a:solidFill>
                <a:latin typeface="+mj-lt"/>
                <a:ea typeface="Calibri" pitchFamily="34" charset="0"/>
                <a:cs typeface="Calibri" pitchFamily="34" charset="0"/>
              </a:rPr>
              <a:t>Leverage educational, faculty, student interns and facility resources for career and economic development</a:t>
            </a:r>
          </a:p>
        </p:txBody>
      </p:sp>
      <p:sp>
        <p:nvSpPr>
          <p:cNvPr id="29700" name="Line 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57150">
            <a:solidFill>
              <a:srgbClr val="680088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6324600"/>
            <a:ext cx="381000" cy="476250"/>
          </a:xfrm>
        </p:spPr>
        <p:txBody>
          <a:bodyPr/>
          <a:lstStyle/>
          <a:p>
            <a:fld id="{21B8F40E-4F4E-4052-95A2-F128604F4E61}" type="slidenum">
              <a:rPr lang="en-US"/>
              <a:pPr/>
              <a:t>30</a:t>
            </a:fld>
            <a:endParaRPr lang="en-US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-228600" y="6553200"/>
            <a:ext cx="3124200" cy="333375"/>
          </a:xfrm>
        </p:spPr>
        <p:txBody>
          <a:bodyPr/>
          <a:lstStyle/>
          <a:p>
            <a:pPr>
              <a:defRPr/>
            </a:pPr>
            <a:r>
              <a:rPr lang="en-US" sz="1000" dirty="0" smtClean="0"/>
              <a:t>MKT-SOB-SOE &amp; IncUBator-Sobh-9.14.2010</a:t>
            </a:r>
            <a:endParaRPr lang="en-US" sz="1000" dirty="0"/>
          </a:p>
        </p:txBody>
      </p:sp>
      <p:pic>
        <p:nvPicPr>
          <p:cNvPr id="29703" name="Picture 6" descr="UBlogo100x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5" y="76200"/>
            <a:ext cx="10636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994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8382000" cy="8382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Calibri" pitchFamily="34" charset="0"/>
                <a:cs typeface="Calibri" pitchFamily="34" charset="0"/>
              </a:rPr>
              <a:t>Target Market –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Calibri" pitchFamily="34" charset="0"/>
                <a:cs typeface="Calibri" pitchFamily="34" charset="0"/>
              </a:rPr>
              <a:t>CTech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Calibri" pitchFamily="34" charset="0"/>
                <a:cs typeface="Calibri" pitchFamily="34" charset="0"/>
              </a:rPr>
              <a:t>IncUBator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Calibri" pitchFamily="34" charset="0"/>
                <a:cs typeface="Calibri" pitchFamily="34" charset="0"/>
              </a:rPr>
              <a:t> @ University of Bridgeport</a:t>
            </a:r>
            <a:endParaRPr lang="en-US" sz="2800" b="1" dirty="0" smtClean="0">
              <a:solidFill>
                <a:srgbClr val="5A00B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93838"/>
            <a:ext cx="8229600" cy="4678362"/>
          </a:xfrm>
        </p:spPr>
        <p:txBody>
          <a:bodyPr>
            <a:noAutofit/>
          </a:bodyPr>
          <a:lstStyle/>
          <a:p>
            <a:pPr marL="61913" lvl="2" indent="44450">
              <a:spcBef>
                <a:spcPct val="50000"/>
              </a:spcBef>
            </a:pPr>
            <a:r>
              <a:rPr lang="en-US" sz="2300" dirty="0" smtClean="0">
                <a:latin typeface="Verdana" pitchFamily="34" charset="0"/>
                <a:ea typeface="Calibri" pitchFamily="34" charset="0"/>
                <a:cs typeface="Calibri" pitchFamily="34" charset="0"/>
              </a:rPr>
              <a:t> Greater Bridgeport / Fairfield County / Connecticut:</a:t>
            </a:r>
          </a:p>
          <a:p>
            <a:pPr marL="519113" lvl="3" indent="228600">
              <a:spcBef>
                <a:spcPct val="50000"/>
              </a:spcBef>
              <a:buFont typeface="Lucida Grande"/>
              <a:buChar char="-"/>
            </a:pPr>
            <a:r>
              <a:rPr lang="en-US" sz="2300" dirty="0" smtClean="0">
                <a:latin typeface="Verdana" pitchFamily="34" charset="0"/>
                <a:ea typeface="Calibri" pitchFamily="34" charset="0"/>
                <a:cs typeface="Calibri" pitchFamily="34" charset="0"/>
              </a:rPr>
              <a:t>New start-ups </a:t>
            </a:r>
          </a:p>
          <a:p>
            <a:pPr marL="519113" lvl="3" indent="228600">
              <a:spcBef>
                <a:spcPct val="50000"/>
              </a:spcBef>
              <a:buFont typeface="Lucida Grande"/>
              <a:buChar char="-"/>
            </a:pPr>
            <a:r>
              <a:rPr lang="en-US" sz="2300" dirty="0" smtClean="0">
                <a:latin typeface="Verdana" pitchFamily="34" charset="0"/>
                <a:ea typeface="Calibri" pitchFamily="34" charset="0"/>
                <a:cs typeface="Calibri" pitchFamily="34" charset="0"/>
              </a:rPr>
              <a:t>Early stage companies</a:t>
            </a:r>
          </a:p>
          <a:p>
            <a:pPr marL="519113" lvl="3" indent="228600">
              <a:spcBef>
                <a:spcPct val="50000"/>
              </a:spcBef>
              <a:buFont typeface="Lucida Grande"/>
              <a:buChar char="-"/>
            </a:pPr>
            <a:r>
              <a:rPr lang="en-US" sz="2300" dirty="0" smtClean="0">
                <a:latin typeface="Verdana" pitchFamily="34" charset="0"/>
                <a:ea typeface="Calibri" pitchFamily="34" charset="0"/>
                <a:cs typeface="Calibri" pitchFamily="34" charset="0"/>
              </a:rPr>
              <a:t>Connecticut Innovations Portfolio Companies</a:t>
            </a:r>
          </a:p>
          <a:p>
            <a:pPr marL="61913" lvl="2" indent="44450">
              <a:spcBef>
                <a:spcPct val="50000"/>
              </a:spcBef>
            </a:pPr>
            <a:r>
              <a:rPr lang="en-US" sz="2300" dirty="0" smtClean="0">
                <a:latin typeface="Verdana" pitchFamily="34" charset="0"/>
                <a:ea typeface="Calibri" pitchFamily="34" charset="0"/>
                <a:cs typeface="Calibri" pitchFamily="34" charset="0"/>
              </a:rPr>
              <a:t>UB Students / Faculty:</a:t>
            </a:r>
          </a:p>
          <a:p>
            <a:pPr marL="519113" lvl="3" indent="228600">
              <a:spcBef>
                <a:spcPct val="50000"/>
              </a:spcBef>
              <a:buFont typeface="Lucida Grande"/>
              <a:buChar char="-"/>
            </a:pPr>
            <a:r>
              <a:rPr lang="en-US" sz="2300" dirty="0" smtClean="0">
                <a:latin typeface="Verdana" pitchFamily="34" charset="0"/>
                <a:ea typeface="Calibri" pitchFamily="34" charset="0"/>
                <a:cs typeface="Calibri" pitchFamily="34" charset="0"/>
              </a:rPr>
              <a:t>School of Engineering</a:t>
            </a:r>
          </a:p>
          <a:p>
            <a:pPr marL="519113" lvl="3" indent="228600">
              <a:spcBef>
                <a:spcPct val="50000"/>
              </a:spcBef>
              <a:buFont typeface="Lucida Grande"/>
              <a:buChar char="-"/>
            </a:pPr>
            <a:r>
              <a:rPr lang="en-US" sz="2300" dirty="0" smtClean="0">
                <a:latin typeface="Verdana" pitchFamily="34" charset="0"/>
                <a:ea typeface="Calibri" pitchFamily="34" charset="0"/>
                <a:cs typeface="Calibri" pitchFamily="34" charset="0"/>
              </a:rPr>
              <a:t>School of Business</a:t>
            </a:r>
          </a:p>
          <a:p>
            <a:pPr marL="519113" lvl="3" indent="228600">
              <a:spcBef>
                <a:spcPct val="50000"/>
              </a:spcBef>
              <a:buFont typeface="Lucida Grande"/>
              <a:buChar char="-"/>
            </a:pPr>
            <a:r>
              <a:rPr lang="en-US" sz="2300" dirty="0" smtClean="0">
                <a:latin typeface="Verdana" pitchFamily="34" charset="0"/>
                <a:ea typeface="Calibri" pitchFamily="34" charset="0"/>
                <a:cs typeface="Calibri" pitchFamily="34" charset="0"/>
              </a:rPr>
              <a:t>Schools of Health Sciences</a:t>
            </a:r>
          </a:p>
          <a:p>
            <a:pPr marL="519113" lvl="3" indent="228600">
              <a:spcBef>
                <a:spcPct val="50000"/>
              </a:spcBef>
              <a:buFont typeface="Lucida Grande"/>
              <a:buChar char="-"/>
            </a:pPr>
            <a:r>
              <a:rPr lang="en-US" sz="2300" dirty="0" err="1" smtClean="0">
                <a:latin typeface="Verdana" pitchFamily="34" charset="0"/>
                <a:ea typeface="Calibri" pitchFamily="34" charset="0"/>
                <a:cs typeface="Calibri" pitchFamily="34" charset="0"/>
              </a:rPr>
              <a:t>Shintaro</a:t>
            </a:r>
            <a:r>
              <a:rPr lang="en-US" sz="2300" dirty="0" smtClean="0">
                <a:latin typeface="Verdana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300" dirty="0" err="1" smtClean="0">
                <a:latin typeface="Verdana" pitchFamily="34" charset="0"/>
                <a:ea typeface="Calibri" pitchFamily="34" charset="0"/>
                <a:cs typeface="Calibri" pitchFamily="34" charset="0"/>
              </a:rPr>
              <a:t>Akatsu</a:t>
            </a:r>
            <a:r>
              <a:rPr lang="en-US" sz="2300" dirty="0" smtClean="0">
                <a:latin typeface="Verdana" pitchFamily="34" charset="0"/>
                <a:ea typeface="Calibri" pitchFamily="34" charset="0"/>
                <a:cs typeface="Calibri" pitchFamily="34" charset="0"/>
              </a:rPr>
              <a:t> School of Design</a:t>
            </a:r>
            <a:endParaRPr lang="en-US" sz="2300" dirty="0" smtClean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Calibri" pitchFamily="34" charset="0"/>
              <a:cs typeface="Calibri" pitchFamily="34" charset="0"/>
            </a:endParaRPr>
          </a:p>
          <a:p>
            <a:pPr marL="61913" indent="852488"/>
            <a:endParaRPr lang="en-US" sz="2300" dirty="0" smtClean="0">
              <a:latin typeface="Verdana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277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6324600"/>
            <a:ext cx="381000" cy="476250"/>
          </a:xfrm>
        </p:spPr>
        <p:txBody>
          <a:bodyPr/>
          <a:lstStyle/>
          <a:p>
            <a:fld id="{CF20BCB7-922B-4D1E-A00E-3C0F8C034A04}" type="slidenum">
              <a:rPr lang="en-US"/>
              <a:pPr/>
              <a:t>31</a:t>
            </a:fld>
            <a:endParaRPr lang="en-US"/>
          </a:p>
        </p:txBody>
      </p:sp>
      <p:pic>
        <p:nvPicPr>
          <p:cNvPr id="30725" name="Picture 7" descr="UBlogo100x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5" y="79375"/>
            <a:ext cx="10636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57150">
            <a:solidFill>
              <a:srgbClr val="680088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-228600" y="6553200"/>
            <a:ext cx="3124200" cy="333375"/>
          </a:xfrm>
        </p:spPr>
        <p:txBody>
          <a:bodyPr/>
          <a:lstStyle/>
          <a:p>
            <a:pPr>
              <a:defRPr/>
            </a:pPr>
            <a:r>
              <a:rPr lang="en-US" sz="1000" dirty="0" smtClean="0"/>
              <a:t>MKT-SOB-SOE &amp; IncUBator-Sobh-9.14.2010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5968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9"/>
          <p:cNvSpPr txBox="1">
            <a:spLocks noChangeArrowheads="1"/>
          </p:cNvSpPr>
          <p:nvPr/>
        </p:nvSpPr>
        <p:spPr bwMode="auto">
          <a:xfrm>
            <a:off x="1828800" y="5257800"/>
            <a:ext cx="586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250 Myrtle Avenue, Bridgeport, CT 06604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28600" y="5638800"/>
            <a:ext cx="8991600" cy="1066800"/>
          </a:xfrm>
          <a:prstGeom prst="rect">
            <a:avLst/>
          </a:prstGeom>
        </p:spPr>
        <p:txBody>
          <a:bodyPr numCol="2"/>
          <a:lstStyle/>
          <a:p>
            <a:pPr marL="91440" indent="-342900" defTabSz="457200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>
                <a:latin typeface="+mn-lt"/>
                <a:cs typeface="+mn-cs"/>
              </a:rPr>
              <a:t>Six offices ranging from 130 to 240 sq. ft. </a:t>
            </a:r>
          </a:p>
          <a:p>
            <a:pPr marL="91440" indent="-342900" defTabSz="457200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>
                <a:latin typeface="+mn-lt"/>
                <a:cs typeface="+mn-cs"/>
              </a:rPr>
              <a:t>Shared conference room with Monitor </a:t>
            </a:r>
          </a:p>
          <a:p>
            <a:pPr marL="91440" indent="-342900" defTabSz="457200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>
                <a:latin typeface="+mn-lt"/>
                <a:cs typeface="+mn-cs"/>
              </a:rPr>
              <a:t>Shared Kitchen </a:t>
            </a:r>
          </a:p>
          <a:p>
            <a:pPr marL="91440" lvl="1" indent="-285750" defTabSz="457200" fontAlgn="auto">
              <a:spcAft>
                <a:spcPts val="0"/>
              </a:spcAft>
              <a:buFont typeface="Arial"/>
              <a:buChar char="•"/>
              <a:defRPr/>
            </a:pPr>
            <a:endParaRPr lang="en-US" sz="1600" dirty="0">
              <a:latin typeface="Arial" charset="0"/>
              <a:cs typeface="+mn-cs"/>
            </a:endParaRPr>
          </a:p>
          <a:p>
            <a:pPr marL="91440" lvl="1" indent="-285750" defTabSz="457200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>
                <a:latin typeface="Arial" charset="0"/>
                <a:cs typeface="+mn-cs"/>
              </a:rPr>
              <a:t>Internet Access and Utilities included in rent </a:t>
            </a:r>
            <a:endParaRPr lang="en-US" sz="1600" dirty="0">
              <a:latin typeface="+mn-lt"/>
              <a:cs typeface="+mn-cs"/>
            </a:endParaRPr>
          </a:p>
          <a:p>
            <a:pPr marL="91440" lvl="1" indent="-285750">
              <a:buFont typeface="Arial"/>
              <a:buChar char="•"/>
              <a:defRPr/>
            </a:pPr>
            <a:r>
              <a:rPr lang="en-US" sz="1600" dirty="0">
                <a:latin typeface="Arial" charset="0"/>
                <a:cs typeface="+mn-cs"/>
              </a:rPr>
              <a:t>Security camera linked to UB security</a:t>
            </a:r>
          </a:p>
          <a:p>
            <a:pPr marL="91440" lvl="1" indent="-285750" defTabSz="457200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>
                <a:latin typeface="+mn-lt"/>
                <a:cs typeface="+mn-cs"/>
              </a:rPr>
              <a:t>Shared Copy/Fax/Printer</a:t>
            </a:r>
          </a:p>
          <a:p>
            <a:pPr marL="91440" indent="-342900" defTabSz="457200" fontAlgn="auto">
              <a:spcAft>
                <a:spcPts val="0"/>
              </a:spcAft>
              <a:buFont typeface="Arial"/>
              <a:buNone/>
              <a:defRPr/>
            </a:pPr>
            <a:endParaRPr lang="en-US" sz="1600" dirty="0">
              <a:latin typeface="+mn-lt"/>
              <a:cs typeface="+mn-cs"/>
            </a:endParaRPr>
          </a:p>
        </p:txBody>
      </p:sp>
      <p:pic>
        <p:nvPicPr>
          <p:cNvPr id="31748" name="Picture 10" descr="100615_001250Myrtle_w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19200"/>
            <a:ext cx="7848600" cy="440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6324600"/>
            <a:ext cx="381000" cy="476250"/>
          </a:xfrm>
        </p:spPr>
        <p:txBody>
          <a:bodyPr/>
          <a:lstStyle/>
          <a:p>
            <a:fld id="{759600A3-B5DC-4869-82EE-D8B2D47A4DE4}" type="slidenum">
              <a:rPr lang="en-US"/>
              <a:pPr/>
              <a:t>32</a:t>
            </a:fld>
            <a:endParaRPr lang="en-US"/>
          </a:p>
        </p:txBody>
      </p:sp>
      <p:pic>
        <p:nvPicPr>
          <p:cNvPr id="31751" name="Picture 7" descr="UBlogo100x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75" y="79375"/>
            <a:ext cx="10636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3" name="Line 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57150">
            <a:solidFill>
              <a:srgbClr val="680088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67000" y="512763"/>
            <a:ext cx="4479925" cy="615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400" b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CTech IncUBator </a:t>
            </a:r>
            <a:endParaRPr lang="en-US" sz="3400"/>
          </a:p>
        </p:txBody>
      </p:sp>
    </p:spTree>
    <p:extLst>
      <p:ext uri="{BB962C8B-B14F-4D97-AF65-F5344CB8AC3E}">
        <p14:creationId xmlns:p14="http://schemas.microsoft.com/office/powerpoint/2010/main" val="8410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8077200" cy="609600"/>
          </a:xfrm>
        </p:spPr>
        <p:txBody>
          <a:bodyPr/>
          <a:lstStyle/>
          <a:p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Calibri" pitchFamily="34" charset="0"/>
                <a:cs typeface="Calibri" pitchFamily="34" charset="0"/>
              </a:rPr>
              <a:t>CTech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Calibri" pitchFamily="34" charset="0"/>
                <a:cs typeface="Calibri" pitchFamily="34" charset="0"/>
              </a:rPr>
              <a:t>IncUBator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Calibri" pitchFamily="34" charset="0"/>
                <a:cs typeface="Calibri" pitchFamily="34" charset="0"/>
              </a:rPr>
              <a:t> Tenant Services &amp; Resources</a:t>
            </a:r>
            <a:endParaRPr lang="en-US" sz="2800" b="1" dirty="0" smtClean="0">
              <a:solidFill>
                <a:srgbClr val="7030A0"/>
              </a:solidFill>
              <a:latin typeface="Verdana" pitchFamily="34" charset="0"/>
            </a:endParaRPr>
          </a:p>
        </p:txBody>
      </p:sp>
      <p:sp>
        <p:nvSpPr>
          <p:cNvPr id="32771" name="Line 6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57150">
            <a:solidFill>
              <a:srgbClr val="680088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2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6324600"/>
            <a:ext cx="381000" cy="476250"/>
          </a:xfrm>
        </p:spPr>
        <p:txBody>
          <a:bodyPr/>
          <a:lstStyle/>
          <a:p>
            <a:fld id="{D1D29EA2-8753-4019-9858-F14BBDF977CA}" type="slidenum">
              <a:rPr lang="en-US"/>
              <a:pPr/>
              <a:t>33</a:t>
            </a:fld>
            <a:endParaRPr lang="en-US"/>
          </a:p>
        </p:txBody>
      </p:sp>
      <p:pic>
        <p:nvPicPr>
          <p:cNvPr id="32773" name="Picture 7" descr="UBlogo100x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5" y="79375"/>
            <a:ext cx="10636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Content Placeholder 2"/>
          <p:cNvSpPr>
            <a:spLocks noGrp="1"/>
          </p:cNvSpPr>
          <p:nvPr>
            <p:ph idx="1"/>
          </p:nvPr>
        </p:nvSpPr>
        <p:spPr>
          <a:xfrm>
            <a:off x="93663" y="1587500"/>
            <a:ext cx="9144000" cy="5029200"/>
          </a:xfrm>
        </p:spPr>
        <p:txBody>
          <a:bodyPr/>
          <a:lstStyle/>
          <a:p>
            <a:r>
              <a:rPr lang="en-US" sz="1700" smtClean="0">
                <a:latin typeface="Verdana" pitchFamily="34" charset="0"/>
              </a:rPr>
              <a:t>Favorable market rents in a high-energy, entrepreneurial environment. Rent includes utilities</a:t>
            </a:r>
          </a:p>
          <a:p>
            <a:r>
              <a:rPr lang="en-US" sz="1700" smtClean="0">
                <a:latin typeface="Verdana" pitchFamily="34" charset="0"/>
              </a:rPr>
              <a:t>Shared support services (e.g. conference room, high speed internet connectivity, printer/copier/fax/scanner and a kitchen)</a:t>
            </a:r>
          </a:p>
          <a:p>
            <a:r>
              <a:rPr lang="en-US" sz="1700" smtClean="0">
                <a:latin typeface="Verdana" pitchFamily="34" charset="0"/>
              </a:rPr>
              <a:t>Pro-bono and discounted professional services assistance (e.g. legal, accounting, intellectual property, technology, product commercialization and SCORE advisors)</a:t>
            </a:r>
          </a:p>
          <a:p>
            <a:r>
              <a:rPr lang="en-US" sz="1700" smtClean="0">
                <a:latin typeface="Verdana" pitchFamily="34" charset="0"/>
              </a:rPr>
              <a:t>An entrepreneurial environment conducive to exchanging information, ideas and solutions</a:t>
            </a:r>
          </a:p>
          <a:p>
            <a:r>
              <a:rPr lang="en-US" sz="1700" smtClean="0">
                <a:latin typeface="Verdana" pitchFamily="34" charset="0"/>
              </a:rPr>
              <a:t>Access to facilities and resources like the library, gym, pool, café, coffee bar, world class laboratories and many more located on campus</a:t>
            </a:r>
          </a:p>
          <a:p>
            <a:r>
              <a:rPr lang="en-US" sz="1700" smtClean="0">
                <a:latin typeface="Verdana" pitchFamily="34" charset="0"/>
              </a:rPr>
              <a:t>Introductions to potential investors and pre-seed and seed funding programs</a:t>
            </a:r>
          </a:p>
          <a:p>
            <a:r>
              <a:rPr lang="en-US" sz="1700" smtClean="0">
                <a:latin typeface="Verdana" pitchFamily="34" charset="0"/>
              </a:rPr>
              <a:t>Access to public and private grant and joint research opportunities</a:t>
            </a:r>
          </a:p>
          <a:p>
            <a:r>
              <a:rPr lang="en-US" sz="1700" smtClean="0">
                <a:latin typeface="Verdana" pitchFamily="34" charset="0"/>
              </a:rPr>
              <a:t>Access to world class faculty members and exceptional student interns</a:t>
            </a:r>
          </a:p>
          <a:p>
            <a:r>
              <a:rPr lang="en-US" sz="1700" smtClean="0">
                <a:latin typeface="Verdana" pitchFamily="34" charset="0"/>
              </a:rPr>
              <a:t>Monthly “Entrepreneurial Brown Bag Lunch” free seminars and events</a:t>
            </a:r>
          </a:p>
          <a:p>
            <a:pPr>
              <a:buFontTx/>
              <a:buNone/>
            </a:pPr>
            <a:endParaRPr lang="en-US" sz="170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79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C:\Users\Steve\Pictures\UB\Map\ct_ma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8799" y="1906211"/>
            <a:ext cx="5357813" cy="3438525"/>
          </a:xfrm>
        </p:spPr>
      </p:pic>
      <p:sp>
        <p:nvSpPr>
          <p:cNvPr id="6148" name="TextBox 8"/>
          <p:cNvSpPr txBox="1">
            <a:spLocks noChangeArrowheads="1"/>
          </p:cNvSpPr>
          <p:nvPr/>
        </p:nvSpPr>
        <p:spPr bwMode="auto">
          <a:xfrm>
            <a:off x="697706" y="5739239"/>
            <a:ext cx="7620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Fairfield County is known as the ‘Corporate Gold Coast’ - 3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highest concentration of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Fortune 500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companies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USA</a:t>
            </a: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549565" y="1152150"/>
            <a:ext cx="8594435" cy="0"/>
          </a:xfrm>
          <a:prstGeom prst="line">
            <a:avLst/>
          </a:prstGeom>
          <a:noFill/>
          <a:ln w="57150">
            <a:solidFill>
              <a:srgbClr val="680088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E55AD3-3637-4B1B-8B89-D0A63905433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6" y="-26987"/>
            <a:ext cx="9271430" cy="1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200400" y="198882"/>
            <a:ext cx="55403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IDEAL LOCATION!!!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14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3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2272376"/>
              </p:ext>
            </p:extLst>
          </p:nvPr>
        </p:nvGraphicFramePr>
        <p:xfrm>
          <a:off x="1168400" y="2362200"/>
          <a:ext cx="5975350" cy="411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8" name="Worksheet" r:id="rId4" imgW="5972192" imgH="4114884" progId="Excel.Sheet.8">
                  <p:embed/>
                </p:oleObj>
              </mc:Choice>
              <mc:Fallback>
                <p:oleObj name="Worksheet" r:id="rId4" imgW="5972192" imgH="4114884" progId="Excel.Shee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00" y="2362200"/>
                        <a:ext cx="5975350" cy="41100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505" y="-76200"/>
            <a:ext cx="9248776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70540" y="1591270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endParaRPr lang="en-US" sz="5400" dirty="0">
              <a:ln w="18415" cmpd="sng">
                <a:noFill/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2720" y="0"/>
            <a:ext cx="518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0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Garamond Pro"/>
                <a:cs typeface="Times New Roman" panose="02020603050405020304" pitchFamily="18" charset="0"/>
              </a:rPr>
              <a:t>UB</a:t>
            </a:r>
            <a:r>
              <a:rPr lang="en-US" sz="32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Garamond Pro"/>
                <a:cs typeface="Times New Roman" panose="02020603050405020304" pitchFamily="18" charset="0"/>
              </a:rPr>
              <a:t>’s 5,000 students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505" y="-76200"/>
            <a:ext cx="9248776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3" descr="130403_046NealLewis_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1905000"/>
            <a:ext cx="7837487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266" name="Text Box 9"/>
          <p:cNvSpPr txBox="1">
            <a:spLocks noChangeArrowheads="1"/>
          </p:cNvSpPr>
          <p:nvPr/>
        </p:nvSpPr>
        <p:spPr bwMode="auto">
          <a:xfrm>
            <a:off x="2590800" y="228600"/>
            <a:ext cx="84582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60000"/>
              <a:buFont typeface="Wingdings" pitchFamily="2" charset="2"/>
              <a:buChar char=""/>
              <a:defRPr sz="21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60000"/>
              <a:buFont typeface="Wingdings" pitchFamily="2" charset="2"/>
              <a:buChar char=""/>
              <a:defRPr sz="19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"/>
              <a:defRPr sz="17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"/>
              <a:defRPr sz="16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"/>
              <a:defRPr sz="15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/>
              </a:rPr>
              <a:t>16:1</a:t>
            </a:r>
            <a:r>
              <a:rPr lang="en-US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/>
              </a:rPr>
              <a:t> </a:t>
            </a: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/>
              </a:rPr>
              <a:t>Student/Faculty Ratio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00" b="1" dirty="0">
              <a:latin typeface="Adobe Garamond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505" y="-14406"/>
            <a:ext cx="9248776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1817906"/>
            <a:ext cx="428625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i="1" dirty="0">
                <a:latin typeface="Adobe Garamond Pro"/>
              </a:rPr>
              <a:t>UB offers over </a:t>
            </a:r>
            <a:r>
              <a:rPr lang="en-US" sz="1600" i="1" dirty="0" smtClean="0">
                <a:latin typeface="Adobe Garamond Pro"/>
              </a:rPr>
              <a:t>120 </a:t>
            </a:r>
            <a:r>
              <a:rPr lang="en-US" sz="1600" i="1" dirty="0">
                <a:latin typeface="Adobe Garamond Pro"/>
              </a:rPr>
              <a:t>programs of </a:t>
            </a:r>
            <a:r>
              <a:rPr lang="en-US" sz="1600" i="1">
                <a:latin typeface="Adobe Garamond Pro"/>
              </a:rPr>
              <a:t>study </a:t>
            </a:r>
            <a:endParaRPr lang="en-US" sz="1600" i="1" smtClean="0">
              <a:latin typeface="Adobe Garamond Pro"/>
            </a:endParaRPr>
          </a:p>
          <a:p>
            <a:pPr algn="ctr">
              <a:defRPr/>
            </a:pPr>
            <a:r>
              <a:rPr lang="en-US" sz="1600" i="1" smtClean="0">
                <a:latin typeface="Adobe Garamond Pro"/>
              </a:rPr>
              <a:t>and concentrations</a:t>
            </a:r>
            <a:endParaRPr lang="en-US" sz="1600" i="1" dirty="0">
              <a:latin typeface="Adobe Garamond Pro"/>
            </a:endParaRPr>
          </a:p>
          <a:p>
            <a:pPr>
              <a:defRPr/>
            </a:pPr>
            <a:endParaRPr lang="en-US" sz="1600" dirty="0">
              <a:latin typeface="Adobe Garamond Pro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dobe Garamond Pro"/>
              </a:rPr>
              <a:t>School of </a:t>
            </a:r>
            <a:r>
              <a:rPr lang="en-US" sz="1600" dirty="0" smtClean="0">
                <a:latin typeface="Adobe Garamond Pro"/>
              </a:rPr>
              <a:t>Business</a:t>
            </a:r>
          </a:p>
          <a:p>
            <a:pPr>
              <a:defRPr/>
            </a:pPr>
            <a:endParaRPr lang="en-US" sz="1600" dirty="0">
              <a:latin typeface="Adobe Garamond Pro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dobe Garamond Pro"/>
              </a:rPr>
              <a:t>School of Engineering </a:t>
            </a:r>
            <a:endParaRPr lang="en-US" sz="1600" dirty="0" smtClean="0">
              <a:latin typeface="Adobe Garamond Pro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dirty="0" smtClean="0">
              <a:latin typeface="Adobe Garamond Pro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Adobe Garamond Pro"/>
              </a:rPr>
              <a:t>College </a:t>
            </a:r>
            <a:r>
              <a:rPr lang="en-US" sz="1600" dirty="0">
                <a:latin typeface="Adobe Garamond Pro"/>
              </a:rPr>
              <a:t>of Public and International </a:t>
            </a:r>
            <a:r>
              <a:rPr lang="en-US" sz="1600" dirty="0" smtClean="0">
                <a:latin typeface="Adobe Garamond Pro"/>
              </a:rPr>
              <a:t>Affairs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Adobe Garamond Pro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 err="1">
                <a:latin typeface="Adobe Garamond Pro"/>
              </a:rPr>
              <a:t>Shintaro</a:t>
            </a:r>
            <a:r>
              <a:rPr lang="en-US" sz="1600" dirty="0">
                <a:latin typeface="Adobe Garamond Pro"/>
              </a:rPr>
              <a:t> </a:t>
            </a:r>
            <a:r>
              <a:rPr lang="en-US" sz="1600" dirty="0" err="1">
                <a:latin typeface="Adobe Garamond Pro"/>
              </a:rPr>
              <a:t>Akatsu</a:t>
            </a:r>
            <a:r>
              <a:rPr lang="en-US" sz="1600" dirty="0">
                <a:latin typeface="Adobe Garamond Pro"/>
              </a:rPr>
              <a:t> School of </a:t>
            </a:r>
            <a:r>
              <a:rPr lang="en-US" sz="1600" dirty="0" smtClean="0">
                <a:latin typeface="Adobe Garamond Pro"/>
              </a:rPr>
              <a:t>Design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Adobe Garamond Pro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Adobe Garamond Pro"/>
              </a:rPr>
              <a:t>School </a:t>
            </a:r>
            <a:r>
              <a:rPr lang="en-US" sz="1600" dirty="0">
                <a:latin typeface="Adobe Garamond Pro"/>
              </a:rPr>
              <a:t>of Arts &amp; </a:t>
            </a:r>
            <a:r>
              <a:rPr lang="en-US" sz="1600" dirty="0" smtClean="0">
                <a:latin typeface="Adobe Garamond Pro"/>
              </a:rPr>
              <a:t>Sciences</a:t>
            </a:r>
          </a:p>
          <a:p>
            <a:pPr>
              <a:defRPr/>
            </a:pPr>
            <a:endParaRPr lang="en-US" sz="1600" dirty="0">
              <a:latin typeface="Adobe Garamond Pro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Adobe Garamond Pro"/>
              </a:rPr>
              <a:t>Division </a:t>
            </a:r>
            <a:r>
              <a:rPr lang="en-US" sz="1600" dirty="0">
                <a:latin typeface="Adobe Garamond Pro"/>
              </a:rPr>
              <a:t>of Health </a:t>
            </a:r>
            <a:r>
              <a:rPr lang="en-US" sz="1600" dirty="0" smtClean="0">
                <a:latin typeface="Adobe Garamond Pro"/>
              </a:rPr>
              <a:t>Sciences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Adobe Garamond Pro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Adobe Garamond Pro"/>
              </a:rPr>
              <a:t>English Language Institute </a:t>
            </a:r>
            <a:endParaRPr lang="en-US" sz="1600" dirty="0">
              <a:latin typeface="Adobe Garamond Pro"/>
            </a:endParaRPr>
          </a:p>
        </p:txBody>
      </p:sp>
      <p:pic>
        <p:nvPicPr>
          <p:cNvPr id="14342" name="Picture 3" descr="100204_221Class-Art_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3525838"/>
            <a:ext cx="4324350" cy="2874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5486400" y="2305050"/>
            <a:ext cx="3419475" cy="64611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bg2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i="1" dirty="0">
                <a:solidFill>
                  <a:schemeClr val="bg1"/>
                </a:solidFill>
                <a:latin typeface="Adobe Garamond Pro"/>
              </a:rPr>
              <a:t>ESL and conditional admission are offered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87980" y="76200"/>
            <a:ext cx="419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/>
              </a:rPr>
              <a:t>UB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/>
              </a:rPr>
              <a:t>’s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/>
              </a:rPr>
              <a:t>Programs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1" y="3990946"/>
            <a:ext cx="184731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 sz="20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172" name="Line 5"/>
          <p:cNvSpPr>
            <a:spLocks noChangeShapeType="1"/>
          </p:cNvSpPr>
          <p:nvPr/>
        </p:nvSpPr>
        <p:spPr bwMode="auto">
          <a:xfrm>
            <a:off x="0" y="1152150"/>
            <a:ext cx="9144000" cy="0"/>
          </a:xfrm>
          <a:prstGeom prst="line">
            <a:avLst/>
          </a:prstGeom>
          <a:noFill/>
          <a:ln w="57150">
            <a:solidFill>
              <a:srgbClr val="680088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26696" y="1228046"/>
          <a:ext cx="8923109" cy="5312651"/>
        </p:xfrm>
        <a:graphic>
          <a:graphicData uri="http://schemas.openxmlformats.org/drawingml/2006/table">
            <a:tbl>
              <a:tblPr/>
              <a:tblGrid>
                <a:gridCol w="1728216"/>
                <a:gridCol w="1730452"/>
                <a:gridCol w="1973271"/>
                <a:gridCol w="1621119"/>
                <a:gridCol w="1870051"/>
              </a:tblGrid>
              <a:tr h="16738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School of Business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School of Engineering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Shintaro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</a:t>
                      </a:r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Akatsu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School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of Design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School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of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Arts &amp;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Sciences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                   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(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Includes a new two year Pre-Pharmacy Program in</a:t>
                      </a:r>
                      <a:r>
                        <a:rPr lang="en-US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collaboration with UCONN's School of Pharmacy)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/>
                          <a:ea typeface="+mn-ea"/>
                          <a:cs typeface="+mn-cs"/>
                        </a:rPr>
                        <a:t>School of Continuing &amp; Professional Studies</a:t>
                      </a:r>
                    </a:p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638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College of  Naturopathic Medicine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Nutrition &amp; Acupuncture Institutes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College of Chiropractic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Fones School of Dental Hygiene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Physician Assistant Institute                                                     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(in collaboration with Fairfield County Hospitals)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74969"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School of Nursing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College of Public &amp; International Affairs</a:t>
                      </a:r>
                      <a:endParaRPr 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mbria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Cambria"/>
                        <a:ea typeface="+mn-ea"/>
                        <a:cs typeface="+mn-cs"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School of Education &amp; Human Resources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ELI – English Language Institute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7202" name="Picture 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7800" y="5326375"/>
            <a:ext cx="1138424" cy="106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304220" y="4415635"/>
            <a:ext cx="16787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latin typeface="Arial Narrow" pitchFamily="34" charset="0"/>
              </a:rPr>
              <a:t>“Opening </a:t>
            </a:r>
            <a:r>
              <a:rPr lang="en-US" b="1" dirty="0" smtClean="0">
                <a:latin typeface="Arial Narrow" pitchFamily="34" charset="0"/>
              </a:rPr>
              <a:t>Doors, Building </a:t>
            </a:r>
            <a:r>
              <a:rPr lang="en-US" b="1" dirty="0">
                <a:latin typeface="Arial Narrow" pitchFamily="34" charset="0"/>
              </a:rPr>
              <a:t>Futures”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2AF2E-1BFB-4281-BFC6-A110E314C19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0" y="-255587"/>
            <a:ext cx="9271430" cy="1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870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14599" y="-164909"/>
            <a:ext cx="7315201" cy="68481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SCHOOLS/COLLEGES/INSTITUTES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28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7275" y="4423870"/>
            <a:ext cx="762000" cy="106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Content Placeholder 2"/>
          <p:cNvSpPr>
            <a:spLocks noGrp="1"/>
          </p:cNvSpPr>
          <p:nvPr>
            <p:ph idx="1"/>
          </p:nvPr>
        </p:nvSpPr>
        <p:spPr>
          <a:xfrm>
            <a:off x="245985" y="1455730"/>
            <a:ext cx="8424345" cy="4868870"/>
          </a:xfrm>
        </p:spPr>
        <p:txBody>
          <a:bodyPr/>
          <a:lstStyle/>
          <a:p>
            <a:pPr algn="just" eaLnBrk="1" hangingPunct="1"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000" dirty="0" smtClean="0">
                <a:ea typeface="Verdana" pitchFamily="34" charset="0"/>
              </a:rPr>
              <a:t>The University of Bridgeport is fully accredited by the New England Association of Schools and Colleges</a:t>
            </a:r>
          </a:p>
          <a:p>
            <a:pPr algn="just" eaLnBrk="1" hangingPunct="1">
              <a:spcBef>
                <a:spcPts val="1200"/>
              </a:spcBef>
              <a:buNone/>
            </a:pPr>
            <a:endParaRPr lang="en-US" sz="2000" dirty="0" smtClean="0">
              <a:ea typeface="Verdana" pitchFamily="34" charset="0"/>
            </a:endParaRPr>
          </a:p>
          <a:p>
            <a:pPr algn="just" eaLnBrk="1" hangingPunct="1"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000" dirty="0" smtClean="0">
                <a:ea typeface="Verdana" pitchFamily="34" charset="0"/>
              </a:rPr>
              <a:t>The University is accredited by the Board of Governors of the Connecticut Department of Higher Education</a:t>
            </a:r>
          </a:p>
          <a:p>
            <a:pPr algn="just" eaLnBrk="1" hangingPunct="1">
              <a:spcBef>
                <a:spcPts val="1200"/>
              </a:spcBef>
              <a:buFontTx/>
              <a:buNone/>
            </a:pPr>
            <a:endParaRPr lang="en-US" sz="2000" dirty="0" smtClean="0">
              <a:ea typeface="Verdana" pitchFamily="34" charset="0"/>
            </a:endParaRPr>
          </a:p>
          <a:p>
            <a:pPr algn="just" eaLnBrk="1" hangingPunct="1"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000" dirty="0" smtClean="0">
                <a:ea typeface="Verdana" pitchFamily="34" charset="0"/>
              </a:rPr>
              <a:t>The School of Business is accredited by the Association of Collegiate Business Schools and Programs (ACBSP)</a:t>
            </a:r>
          </a:p>
          <a:p>
            <a:pPr algn="just" eaLnBrk="1" hangingPunct="1">
              <a:spcBef>
                <a:spcPts val="1200"/>
              </a:spcBef>
              <a:buFont typeface="Wingdings" pitchFamily="2" charset="2"/>
              <a:buChar char="Ø"/>
            </a:pPr>
            <a:endParaRPr lang="en-US" sz="2000" dirty="0" smtClean="0">
              <a:ea typeface="Verdana" pitchFamily="34" charset="0"/>
            </a:endParaRPr>
          </a:p>
          <a:p>
            <a:pPr algn="just" eaLnBrk="1" hangingPunct="1"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000" dirty="0" smtClean="0">
                <a:ea typeface="Verdana" pitchFamily="34" charset="0"/>
              </a:rPr>
              <a:t>Undergraduate Programs in the School of Engineering is accredited by the Accreditation Board for Engineering and Technology (ABET)</a:t>
            </a:r>
          </a:p>
        </p:txBody>
      </p:sp>
      <p:pic>
        <p:nvPicPr>
          <p:cNvPr id="8198" name="Picture 5" descr="Y:\International Admissions\mainbg_si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7331" y="3334360"/>
            <a:ext cx="942975" cy="78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8" descr="Y:\International Admissions\neasc_main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8530" y="2190750"/>
            <a:ext cx="29718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Line 6"/>
          <p:cNvSpPr>
            <a:spLocks noChangeShapeType="1"/>
          </p:cNvSpPr>
          <p:nvPr/>
        </p:nvSpPr>
        <p:spPr bwMode="auto">
          <a:xfrm>
            <a:off x="0" y="1152150"/>
            <a:ext cx="9144000" cy="0"/>
          </a:xfrm>
          <a:prstGeom prst="line">
            <a:avLst/>
          </a:prstGeom>
          <a:noFill/>
          <a:ln w="57150">
            <a:solidFill>
              <a:srgbClr val="680088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8201" name="Picture 10" descr="abet_log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7331" y="6073775"/>
            <a:ext cx="11430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E55AD3-3637-4B1B-8B89-D0A63905433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6" y="-26987"/>
            <a:ext cx="9271430" cy="1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-144651"/>
            <a:ext cx="6256331" cy="987731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a typeface="Verdana" pitchFamily="34" charset="0"/>
              </a:rPr>
              <a:t>ACCREDITATIONS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49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6504</TotalTime>
  <Words>2015</Words>
  <Application>Microsoft Office PowerPoint</Application>
  <PresentationFormat>On-screen Show (4:3)</PresentationFormat>
  <Paragraphs>346</Paragraphs>
  <Slides>33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7" baseType="lpstr">
      <vt:lpstr>Adobe Garamond Pro</vt:lpstr>
      <vt:lpstr>Arial</vt:lpstr>
      <vt:lpstr>Arial Narrow</vt:lpstr>
      <vt:lpstr>Calibri</vt:lpstr>
      <vt:lpstr>Cambria</vt:lpstr>
      <vt:lpstr>Georgia</vt:lpstr>
      <vt:lpstr>Lucida Grande</vt:lpstr>
      <vt:lpstr>Palatino Linotype</vt:lpstr>
      <vt:lpstr>Times New Roman</vt:lpstr>
      <vt:lpstr>Verdana</vt:lpstr>
      <vt:lpstr>Wingdings</vt:lpstr>
      <vt:lpstr>Wingdings 2</vt:lpstr>
      <vt:lpstr>Elemental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SCHOOLS/COLLEGES/INSTITUTES</vt:lpstr>
      <vt:lpstr>ACCREDITATIONS</vt:lpstr>
      <vt:lpstr>PowerPoint Presentation</vt:lpstr>
      <vt:lpstr>PowerPoint Presentation</vt:lpstr>
      <vt:lpstr>PowerPoint Presentation</vt:lpstr>
      <vt:lpstr>Scholarships &amp; Financial Aid</vt:lpstr>
      <vt:lpstr>PowerPoint Presentation</vt:lpstr>
      <vt:lpstr>PowerPoint Presentation</vt:lpstr>
      <vt:lpstr>HIGHLIGHTS – SCHOOL OF BUSINESS @ UB</vt:lpstr>
      <vt:lpstr>GRADUATE DEGREE PROGRAMS IN ENGINEERING</vt:lpstr>
      <vt:lpstr>Technology Management Focuses on Three Major Interdisciplinary Areas - Management and Leadership, Engineering and Technology, and Business, Process, Functional and Analysis Competencies</vt:lpstr>
      <vt:lpstr>ENGINEERING Laboratories</vt:lpstr>
      <vt:lpstr>HIGHLIGHTS – SCHOOL OF ENGINEERING @ UB</vt:lpstr>
      <vt:lpstr>RESEARCH AREAS  – TECHNOLOGY MANAGEMENT</vt:lpstr>
      <vt:lpstr>RESEARCH AREAS – BIO-MEDICAL ENGINEERING</vt:lpstr>
      <vt:lpstr>RESEARCH AREAS - COMPUTER SCIENCE &amp;  ENGINEERING</vt:lpstr>
      <vt:lpstr>RESEARCH AREAS - ELECTRICAL ENGINEERING</vt:lpstr>
      <vt:lpstr>RESEARCH AREAS – MECHANICAL ENGINEERING</vt:lpstr>
      <vt:lpstr>STUDENT EMPLOYMENT</vt:lpstr>
      <vt:lpstr>FINANCIAL STIPENDS AND SCHOLARSHIPS</vt:lpstr>
      <vt:lpstr>SELECT UB ALUMNI EMPLOYERS</vt:lpstr>
      <vt:lpstr>PowerPoint Presentation</vt:lpstr>
      <vt:lpstr>Value Proposition/Objectives</vt:lpstr>
      <vt:lpstr>Target Market – CTech IncUBator @ University of Bridgeport</vt:lpstr>
      <vt:lpstr>PowerPoint Presentation</vt:lpstr>
      <vt:lpstr>CTech IncUBator Tenant Services &amp; Resources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and Kim</dc:creator>
  <cp:lastModifiedBy>Patel, Sarosh</cp:lastModifiedBy>
  <cp:revision>346</cp:revision>
  <cp:lastPrinted>2013-10-29T13:26:46Z</cp:lastPrinted>
  <dcterms:created xsi:type="dcterms:W3CDTF">2006-09-27T13:45:28Z</dcterms:created>
  <dcterms:modified xsi:type="dcterms:W3CDTF">2015-04-08T13:40:57Z</dcterms:modified>
</cp:coreProperties>
</file>